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5" r:id="rId1"/>
    <p:sldMasterId id="2147484418" r:id="rId2"/>
  </p:sldMasterIdLst>
  <p:notesMasterIdLst>
    <p:notesMasterId r:id="rId30"/>
  </p:notesMasterIdLst>
  <p:sldIdLst>
    <p:sldId id="299" r:id="rId3"/>
    <p:sldId id="458" r:id="rId4"/>
    <p:sldId id="457" r:id="rId5"/>
    <p:sldId id="433" r:id="rId6"/>
    <p:sldId id="316" r:id="rId7"/>
    <p:sldId id="434" r:id="rId8"/>
    <p:sldId id="459" r:id="rId9"/>
    <p:sldId id="435" r:id="rId10"/>
    <p:sldId id="330" r:id="rId11"/>
    <p:sldId id="407" r:id="rId12"/>
    <p:sldId id="416" r:id="rId13"/>
    <p:sldId id="420" r:id="rId14"/>
    <p:sldId id="449" r:id="rId15"/>
    <p:sldId id="418" r:id="rId16"/>
    <p:sldId id="462" r:id="rId17"/>
    <p:sldId id="320" r:id="rId18"/>
    <p:sldId id="440" r:id="rId19"/>
    <p:sldId id="442" r:id="rId20"/>
    <p:sldId id="443" r:id="rId21"/>
    <p:sldId id="463" r:id="rId22"/>
    <p:sldId id="441" r:id="rId23"/>
    <p:sldId id="464" r:id="rId24"/>
    <p:sldId id="452" r:id="rId25"/>
    <p:sldId id="453" r:id="rId26"/>
    <p:sldId id="465" r:id="rId27"/>
    <p:sldId id="428" r:id="rId28"/>
    <p:sldId id="334" r:id="rId29"/>
  </p:sldIdLst>
  <p:sldSz cx="9144000" cy="6858000" type="screen4x3"/>
  <p:notesSz cx="6797675" cy="9929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олпакова Ирина Эмильевна" initials="КИЭ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6" autoAdjust="0"/>
    <p:restoredTop sz="89866" autoAdjust="0"/>
  </p:normalViewPr>
  <p:slideViewPr>
    <p:cSldViewPr>
      <p:cViewPr varScale="1">
        <p:scale>
          <a:sx n="98" d="100"/>
          <a:sy n="98" d="100"/>
        </p:scale>
        <p:origin x="-4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explosion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РОО</c:v>
                </c:pt>
                <c:pt idx="1">
                  <c:v>ЯТЦ</c:v>
                </c:pt>
                <c:pt idx="2">
                  <c:v>АС</c:v>
                </c:pt>
                <c:pt idx="3">
                  <c:v>ИЯУ</c:v>
                </c:pt>
                <c:pt idx="4">
                  <c:v>УиК</c:v>
                </c:pt>
                <c:pt idx="5">
                  <c:v>ФЗ</c:v>
                </c:pt>
                <c:pt idx="6">
                  <c:v>ПКиИО</c:v>
                </c:pt>
                <c:pt idx="7">
                  <c:v>ГСН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197</c:v>
                </c:pt>
                <c:pt idx="1">
                  <c:v>27</c:v>
                </c:pt>
                <c:pt idx="2">
                  <c:v>306</c:v>
                </c:pt>
                <c:pt idx="3">
                  <c:v>25</c:v>
                </c:pt>
                <c:pt idx="4">
                  <c:v>132</c:v>
                </c:pt>
                <c:pt idx="5">
                  <c:v>119</c:v>
                </c:pt>
                <c:pt idx="6">
                  <c:v>40</c:v>
                </c:pt>
                <c:pt idx="7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47271465234586E-3"/>
          <c:y val="0"/>
          <c:w val="0.8009707989697783"/>
          <c:h val="0.8337897096401053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516299358550803"/>
          <c:y val="6.8270184375422621E-2"/>
          <c:w val="0.83770662908799609"/>
          <c:h val="0.818198210751066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РОО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2кв-л 2019</c:v>
                </c:pt>
                <c:pt idx="1">
                  <c:v>2кв-л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</c:v>
                </c:pt>
                <c:pt idx="1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ЯТЦ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2кв-л 2019</c:v>
                </c:pt>
                <c:pt idx="1">
                  <c:v>2кв-л 2018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  <c:pt idx="1">
                  <c:v>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АС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2кв-л 2019</c:v>
                </c:pt>
                <c:pt idx="1">
                  <c:v>2кв-л 2018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</c:v>
                </c:pt>
                <c:pt idx="1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ИЯУ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2кв-л 2019</c:v>
                </c:pt>
                <c:pt idx="1">
                  <c:v>2кв-л 2018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0</c:v>
                </c:pt>
                <c:pt idx="1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УиК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2кв-л 2019</c:v>
                </c:pt>
                <c:pt idx="1">
                  <c:v>2кв-л 2018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19</c:v>
                </c:pt>
                <c:pt idx="1">
                  <c:v>17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ФЗ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2кв-л 2019</c:v>
                </c:pt>
                <c:pt idx="1">
                  <c:v>2кв-л 2018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23</c:v>
                </c:pt>
                <c:pt idx="1">
                  <c:v>27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ПКиИО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2кв-л 2019</c:v>
                </c:pt>
                <c:pt idx="1">
                  <c:v>2кв-л 2018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19</c:v>
                </c:pt>
                <c:pt idx="1">
                  <c:v>33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ГСН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2кв-л 2019</c:v>
                </c:pt>
                <c:pt idx="1">
                  <c:v>2кв-л 2018</c:v>
                </c:pt>
              </c:strCache>
            </c:str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39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212480"/>
        <c:axId val="120214272"/>
        <c:axId val="0"/>
      </c:bar3DChart>
      <c:catAx>
        <c:axId val="12021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0214272"/>
        <c:crosses val="autoZero"/>
        <c:auto val="1"/>
        <c:lblAlgn val="ctr"/>
        <c:lblOffset val="100"/>
        <c:noMultiLvlLbl val="0"/>
      </c:catAx>
      <c:valAx>
        <c:axId val="120214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212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886173628166915E-2"/>
          <c:y val="3.4084977338317966E-2"/>
          <c:w val="0.71825639259389862"/>
          <c:h val="0.82662268268881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КНМ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2 кв-л 2018</c:v>
                </c:pt>
                <c:pt idx="1">
                  <c:v>2 кв-л 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162</c:v>
                </c:pt>
                <c:pt idx="1">
                  <c:v>197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нарушения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 кв-л 2018</c:v>
                </c:pt>
                <c:pt idx="1">
                  <c:v>2 кв-л 2019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31</c:v>
                </c:pt>
                <c:pt idx="1">
                  <c:v>29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 кв-л 2018</c:v>
                </c:pt>
                <c:pt idx="1">
                  <c:v>2 кв-л 2019</c:v>
                </c:pt>
              </c:strCache>
            </c:strRef>
          </c:cat>
          <c:val>
            <c:numRef>
              <c:f>Лист1!$D$2:$D$3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256768"/>
        <c:axId val="123084800"/>
      </c:barChart>
      <c:catAx>
        <c:axId val="120256768"/>
        <c:scaling>
          <c:orientation val="minMax"/>
        </c:scaling>
        <c:delete val="0"/>
        <c:axPos val="b"/>
        <c:majorTickMark val="out"/>
        <c:minorTickMark val="none"/>
        <c:tickLblPos val="nextTo"/>
        <c:crossAx val="123084800"/>
        <c:crosses val="autoZero"/>
        <c:auto val="1"/>
        <c:lblAlgn val="ctr"/>
        <c:lblOffset val="100"/>
        <c:noMultiLvlLbl val="0"/>
      </c:catAx>
      <c:valAx>
        <c:axId val="123084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256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31846916827097"/>
          <c:y val="0.37057869173956515"/>
          <c:w val="0.34368153083172909"/>
          <c:h val="0.1514873951203489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75767271299152"/>
          <c:y val="3.8870886015300324E-2"/>
          <c:w val="0.79960872946437256"/>
          <c:h val="0.843173227695015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 кв-л 2018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КНМ </c:v>
                </c:pt>
                <c:pt idx="1">
                  <c:v>нарушения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</c:v>
                </c:pt>
                <c:pt idx="1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кв-л 2019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КНМ </c:v>
                </c:pt>
                <c:pt idx="1">
                  <c:v>нарушения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132</c:v>
                </c:pt>
                <c:pt idx="1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405376"/>
        <c:axId val="74406912"/>
      </c:barChart>
      <c:catAx>
        <c:axId val="74405376"/>
        <c:scaling>
          <c:orientation val="minMax"/>
        </c:scaling>
        <c:delete val="0"/>
        <c:axPos val="b"/>
        <c:majorTickMark val="out"/>
        <c:minorTickMark val="none"/>
        <c:tickLblPos val="nextTo"/>
        <c:crossAx val="74406912"/>
        <c:crosses val="autoZero"/>
        <c:auto val="1"/>
        <c:lblAlgn val="ctr"/>
        <c:lblOffset val="100"/>
        <c:noMultiLvlLbl val="0"/>
      </c:catAx>
      <c:valAx>
        <c:axId val="74406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4053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534875567150392E-2"/>
          <c:y val="1.9507812069946239E-2"/>
          <c:w val="0.70446110412883645"/>
          <c:h val="0.7953518369951887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56834637750359"/>
          <c:y val="0.45192514451799265"/>
          <c:w val="0.25234558631872989"/>
          <c:h val="0.540328852349738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47271465234586E-3"/>
          <c:y val="0"/>
          <c:w val="0.8009707989697783"/>
          <c:h val="0.8337897096401053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68315255249277"/>
          <c:y val="4.123093887913163E-2"/>
          <c:w val="0.79960872946437256"/>
          <c:h val="0.843173227695015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 кв-л 2018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КНМ </c:v>
                </c:pt>
                <c:pt idx="1">
                  <c:v>нарушения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</c:v>
                </c:pt>
                <c:pt idx="1">
                  <c:v>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кв-л 2019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КНМ </c:v>
                </c:pt>
                <c:pt idx="1">
                  <c:v>нарушения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40</c:v>
                </c:pt>
                <c:pt idx="1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411904"/>
        <c:axId val="104413440"/>
      </c:barChart>
      <c:catAx>
        <c:axId val="104411904"/>
        <c:scaling>
          <c:orientation val="minMax"/>
        </c:scaling>
        <c:delete val="0"/>
        <c:axPos val="b"/>
        <c:majorTickMark val="out"/>
        <c:minorTickMark val="none"/>
        <c:tickLblPos val="nextTo"/>
        <c:crossAx val="104413440"/>
        <c:crosses val="autoZero"/>
        <c:auto val="1"/>
        <c:lblAlgn val="ctr"/>
        <c:lblOffset val="100"/>
        <c:noMultiLvlLbl val="0"/>
      </c:catAx>
      <c:valAx>
        <c:axId val="104413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411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16496932439605"/>
          <c:y val="0.17558978954029267"/>
          <c:w val="0.22083503067560395"/>
          <c:h val="0.3463328953787742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47271465234586E-3"/>
          <c:y val="0"/>
          <c:w val="0.8009707989697783"/>
          <c:h val="0.8337897096401053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93116594351008"/>
          <c:y val="4.5066375053934578E-2"/>
          <c:w val="0.79960872946437256"/>
          <c:h val="0.843173227695015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 кв-л 2018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КНМ </c:v>
                </c:pt>
                <c:pt idx="1">
                  <c:v>нарушения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192</c:v>
                </c:pt>
                <c:pt idx="1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кв-л 2019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КНМ </c:v>
                </c:pt>
                <c:pt idx="1">
                  <c:v>нарушения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306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926016"/>
        <c:axId val="103931904"/>
      </c:barChart>
      <c:catAx>
        <c:axId val="103926016"/>
        <c:scaling>
          <c:orientation val="minMax"/>
        </c:scaling>
        <c:delete val="0"/>
        <c:axPos val="b"/>
        <c:majorTickMark val="out"/>
        <c:minorTickMark val="none"/>
        <c:tickLblPos val="nextTo"/>
        <c:crossAx val="103931904"/>
        <c:crosses val="autoZero"/>
        <c:auto val="1"/>
        <c:lblAlgn val="ctr"/>
        <c:lblOffset val="100"/>
        <c:noMultiLvlLbl val="0"/>
      </c:catAx>
      <c:valAx>
        <c:axId val="103931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926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16496932439605"/>
          <c:y val="0.17558978954029267"/>
          <c:w val="0.22083503067560395"/>
          <c:h val="0.3463328953787742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2"/>
            <a:ext cx="2946400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1FA481-2463-4311-A933-621BFB383610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383"/>
            <a:ext cx="5438775" cy="4468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179"/>
            <a:ext cx="2946400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179"/>
            <a:ext cx="2946400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9A6775-4684-439A-80F1-F2AD63580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5437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A6775-4684-439A-80F1-F2AD63580D50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07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A6775-4684-439A-80F1-F2AD63580D5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50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A6775-4684-439A-80F1-F2AD63580D5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626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A6775-4684-439A-80F1-F2AD63580D5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40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A6775-4684-439A-80F1-F2AD63580D5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31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A6775-4684-439A-80F1-F2AD63580D50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88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A6775-4684-439A-80F1-F2AD63580D50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7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A6775-4684-439A-80F1-F2AD63580D5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194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Волжским межрегиональным территориальным управлением по надзору за ядерной и радиационной безопасностью Федеральной службы по экологическому, технологическому и атомному надзору  во 2 квартале 2019года было объявлено  9 предостережений подконтрольным субъектам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A6775-4684-439A-80F1-F2AD63580D50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1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2F2B0-5B25-41C4-8B35-8CD94E7BE623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8F8-7D0E-4EAE-AFD1-601F448E53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3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AA4D-248F-4E1F-A5CB-A574C0D3EE0B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77098-D81C-48A5-9D82-179102737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94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FFA47-EDE3-4815-89F9-6E93B77EDBDC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10440-6773-4393-9CE9-2B888EECF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505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53055F-C8BB-4EFF-9618-7B0CB0418355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6394F-CCC7-4965-A55D-0989098B7A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B7FBB8-BC07-4127-BE9F-16816313B398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FAD8B-53D0-47DE-B652-4EE212066A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411D86-0588-44FF-A41F-65DE13EE36D3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5047-19B4-4624-92FE-40C3AD6EF6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F3B50F-EA4D-4927-A060-3965A96EC3A4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CE3B0-24C8-498B-896F-3D85D708C8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C0C2DB-3590-4956-9D74-10F8D6D6A93A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3122E-D159-45BE-B3DB-527CAB8D85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26810-9C88-4BEF-968B-78171709F813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C4DCC-E4E0-4D47-922F-C97FACFD9C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B4F5BC-C395-4F82-A21E-67419986345A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E1B4C-2867-4B42-A4D1-DE798B3C85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2B1635-22D6-466B-ABEF-8A40534BE37C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CAD27-D84D-47FC-835B-0D105A2DBE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E3E10-E792-4D40-99FA-09BCEDCAE769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20F7-51F3-42BA-B64E-6F5CF4346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27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6A9F96-5614-4883-995D-353D0700932F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3A586-D634-48AC-9628-75D09E5A99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7BBADC-0690-48E4-A0BD-1256F15593F9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F6F57-EFBD-45F4-859E-6FF2E0BF5A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67404-559C-4E7C-BACF-BEFE0A483A90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B4C15-32A8-4E08-A11E-8CDDF85651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30235-42E4-4862-9CAF-9185354E9768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50688-33D5-4457-87F8-0C6E5A504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33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0384-C8C0-4D9C-8D7D-7263AA7ACE87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17BCF-D106-4154-A7B7-51E43C044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7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CB188-9C94-4B71-83E8-A7787457DB58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8B019-2B91-4B29-81D6-E98983A67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38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17B3B-12CF-4EF7-9C0E-48E9D5EEB064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E0D98-FA7F-4CDD-9A8B-A285EFBAF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4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0D58E-9BDE-4BD6-9831-C78237E3F974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589C4-8ABF-4C09-AB0A-DE21D8E12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38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F555-8EE9-401A-A2D9-56C7D8FA1E85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69857-3BCE-44E6-A3FD-2BE861711A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94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D7F94-682F-4E80-9592-5E23615A352C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19D1F-ECFF-42D3-AED8-2CD1506C7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8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F3DAA08-F2EF-4C59-9E60-AF7C08E8E297}" type="datetimeFigureOut">
              <a:rPr lang="ru-RU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911F123-70EA-497C-8881-CD751F4BB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3701B8-4760-4CDC-B589-6666B77D707C}" type="datetimeFigureOut">
              <a:rPr lang="ru-RU" smtClean="0"/>
              <a:pPr>
                <a:defRPr/>
              </a:pPr>
              <a:t>06.09.2019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AC882AE-30B3-4715-819F-C7312D1351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vol-nrs.gosnadzor.ru/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ChangeArrowheads="1"/>
          </p:cNvSpPr>
          <p:nvPr/>
        </p:nvSpPr>
        <p:spPr bwMode="auto">
          <a:xfrm>
            <a:off x="250825" y="2852738"/>
            <a:ext cx="8281988" cy="21605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2492375"/>
            <a:ext cx="9144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0" hangingPunct="0"/>
            <a:r>
              <a:rPr lang="ru-RU" altLang="ru-RU" sz="2000" i="1" dirty="0">
                <a:solidFill>
                  <a:schemeClr val="tx2"/>
                </a:solidFill>
              </a:rPr>
              <a:t>Правоприменительная практика контрольно-надзорной деятельности </a:t>
            </a:r>
            <a:br>
              <a:rPr lang="ru-RU" altLang="ru-RU" sz="2000" i="1" dirty="0">
                <a:solidFill>
                  <a:schemeClr val="tx2"/>
                </a:solidFill>
              </a:rPr>
            </a:br>
            <a:r>
              <a:rPr lang="ru-RU" altLang="ru-RU" sz="2000" i="1" dirty="0" smtClean="0">
                <a:solidFill>
                  <a:schemeClr val="tx2"/>
                </a:solidFill>
              </a:rPr>
              <a:t>во </a:t>
            </a:r>
            <a:r>
              <a:rPr lang="en-US" altLang="ru-RU" sz="2000" i="1" dirty="0" smtClean="0">
                <a:solidFill>
                  <a:schemeClr val="tx2"/>
                </a:solidFill>
              </a:rPr>
              <a:t>II </a:t>
            </a:r>
            <a:r>
              <a:rPr lang="ru-RU" altLang="ru-RU" sz="2000" i="1" dirty="0" smtClean="0">
                <a:solidFill>
                  <a:schemeClr val="tx2"/>
                </a:solidFill>
              </a:rPr>
              <a:t>квартале  2019 года</a:t>
            </a:r>
            <a:endParaRPr lang="ru-RU" sz="2000" b="1" i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855970" y="3861048"/>
            <a:ext cx="792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773113" y="3573463"/>
            <a:ext cx="7921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107504" y="896414"/>
            <a:ext cx="87508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Волжское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межрегиональное территориальное управление по надзору за ядерной и радиационной безопасностью</a:t>
            </a:r>
          </a:p>
        </p:txBody>
      </p:sp>
      <p:grpSp>
        <p:nvGrpSpPr>
          <p:cNvPr id="3079" name="Group 17"/>
          <p:cNvGrpSpPr>
            <a:grpSpLocks/>
          </p:cNvGrpSpPr>
          <p:nvPr/>
        </p:nvGrpSpPr>
        <p:grpSpPr bwMode="auto">
          <a:xfrm>
            <a:off x="0" y="0"/>
            <a:ext cx="9144000" cy="836613"/>
            <a:chOff x="0" y="634"/>
            <a:chExt cx="5760" cy="278"/>
          </a:xfrm>
        </p:grpSpPr>
        <p:sp>
          <p:nvSpPr>
            <p:cNvPr id="3081" name="Rectangle 37"/>
            <p:cNvSpPr>
              <a:spLocks noChangeArrowheads="1"/>
            </p:cNvSpPr>
            <p:nvPr/>
          </p:nvSpPr>
          <p:spPr bwMode="auto">
            <a:xfrm>
              <a:off x="0" y="634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ru-RU" sz="1400" b="1">
                <a:latin typeface="Calibri" pitchFamily="34" charset="0"/>
              </a:endParaRPr>
            </a:p>
          </p:txBody>
        </p:sp>
        <p:sp>
          <p:nvSpPr>
            <p:cNvPr id="3082" name="Rectangle 38"/>
            <p:cNvSpPr>
              <a:spLocks noChangeArrowheads="1"/>
            </p:cNvSpPr>
            <p:nvPr/>
          </p:nvSpPr>
          <p:spPr bwMode="auto">
            <a:xfrm>
              <a:off x="0" y="746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ru-RU" sz="1400" b="1">
                <a:latin typeface="Calibri" pitchFamily="34" charset="0"/>
              </a:endParaRPr>
            </a:p>
          </p:txBody>
        </p:sp>
        <p:sp>
          <p:nvSpPr>
            <p:cNvPr id="3083" name="Rectangle 39"/>
            <p:cNvSpPr>
              <a:spLocks noChangeArrowheads="1"/>
            </p:cNvSpPr>
            <p:nvPr/>
          </p:nvSpPr>
          <p:spPr bwMode="auto">
            <a:xfrm>
              <a:off x="0" y="689"/>
              <a:ext cx="5760" cy="81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ru-RU" sz="1400" b="1">
                <a:latin typeface="Calibri" pitchFamily="34" charset="0"/>
              </a:endParaRPr>
            </a:p>
          </p:txBody>
        </p:sp>
      </p:grpSp>
      <p:pic>
        <p:nvPicPr>
          <p:cNvPr id="3080" name="Picture 3" descr="C:\Users\N.Asatova\Desktop\Герб цветн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4292600"/>
            <a:ext cx="17875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Федеральная служба по экологическому, технологическому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и атомному надзору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sz="2800" dirty="0" smtClean="0"/>
              <a:t>Выявленные правонарушения при проведении проверочных мероприятий</a:t>
            </a:r>
            <a:endParaRPr lang="ru-RU" sz="28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5865295"/>
              </p:ext>
            </p:extLst>
          </p:nvPr>
        </p:nvGraphicFramePr>
        <p:xfrm>
          <a:off x="133028" y="1412776"/>
          <a:ext cx="4896544" cy="391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22679160"/>
              </p:ext>
            </p:extLst>
          </p:nvPr>
        </p:nvGraphicFramePr>
        <p:xfrm>
          <a:off x="5039544" y="1412776"/>
          <a:ext cx="406896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908720"/>
            <a:ext cx="38164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3"/>
                </a:solidFill>
              </a:rPr>
              <a:t>Количество проверок , проведенных   </a:t>
            </a:r>
          </a:p>
          <a:p>
            <a:pPr algn="just"/>
            <a:r>
              <a:rPr lang="ru-RU" sz="1600" dirty="0" smtClean="0">
                <a:solidFill>
                  <a:schemeClr val="accent3"/>
                </a:solidFill>
              </a:rPr>
              <a:t>  в</a:t>
            </a:r>
            <a:r>
              <a:rPr lang="ru-RU" sz="1600" dirty="0">
                <a:solidFill>
                  <a:schemeClr val="accent3"/>
                </a:solidFill>
              </a:rPr>
              <a:t>о</a:t>
            </a:r>
            <a:r>
              <a:rPr lang="ru-RU" sz="1600" dirty="0" smtClean="0">
                <a:solidFill>
                  <a:schemeClr val="accent3"/>
                </a:solidFill>
              </a:rPr>
              <a:t> 2 квартале 2019году</a:t>
            </a:r>
            <a:r>
              <a:rPr lang="ru-RU" dirty="0" smtClean="0">
                <a:solidFill>
                  <a:schemeClr val="accent3"/>
                </a:solidFill>
              </a:rPr>
              <a:t> 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908720"/>
            <a:ext cx="413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/>
                </a:solidFill>
              </a:rPr>
              <a:t>Выявленные правонарушения</a:t>
            </a:r>
          </a:p>
          <a:p>
            <a:pPr algn="ctr"/>
            <a:r>
              <a:rPr lang="ru-RU" dirty="0" smtClean="0">
                <a:solidFill>
                  <a:schemeClr val="accent3"/>
                </a:solidFill>
              </a:rPr>
              <a:t>во 2 </a:t>
            </a:r>
            <a:r>
              <a:rPr lang="ru-RU" dirty="0" err="1" smtClean="0">
                <a:solidFill>
                  <a:schemeClr val="accent3"/>
                </a:solidFill>
              </a:rPr>
              <a:t>кв-ле</a:t>
            </a:r>
            <a:r>
              <a:rPr lang="ru-RU" dirty="0" smtClean="0">
                <a:solidFill>
                  <a:schemeClr val="accent3"/>
                </a:solidFill>
              </a:rPr>
              <a:t> 2018, 2019годах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5157192"/>
            <a:ext cx="84969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tabLst>
                <a:tab pos="449580" algn="l"/>
              </a:tabLst>
            </a:pPr>
            <a:r>
              <a:rPr lang="ru-RU" sz="1600" b="1" dirty="0" smtClean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При проведении 656 КНМ выявлено 132 правонарушений  </a:t>
            </a:r>
            <a:r>
              <a:rPr lang="ru-RU" sz="16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норм и правил в ОИАЭ </a:t>
            </a:r>
            <a:r>
              <a:rPr lang="ru-RU" sz="1600" b="1" dirty="0" smtClean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и </a:t>
            </a:r>
            <a:r>
              <a:rPr lang="ru-RU" sz="16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требования условий действия </a:t>
            </a:r>
            <a:r>
              <a:rPr lang="ru-RU" sz="1600" b="1" dirty="0" smtClean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лицензий.</a:t>
            </a:r>
            <a:r>
              <a:rPr lang="ru-RU" sz="1600" b="1" dirty="0">
                <a:latin typeface="+mj-lt"/>
              </a:rPr>
              <a:t> Следует отметить, что  выявленных нарушений  </a:t>
            </a:r>
            <a:r>
              <a:rPr lang="ru-RU" sz="1600" b="1" dirty="0" smtClean="0">
                <a:latin typeface="+mj-lt"/>
              </a:rPr>
              <a:t>  </a:t>
            </a:r>
            <a:r>
              <a:rPr lang="ru-RU" sz="1600" b="1" dirty="0">
                <a:latin typeface="+mj-lt"/>
              </a:rPr>
              <a:t>в 2 раза </a:t>
            </a:r>
            <a:r>
              <a:rPr lang="ru-RU" sz="1600" b="1" dirty="0" smtClean="0">
                <a:latin typeface="+mj-lt"/>
              </a:rPr>
              <a:t>меньше, </a:t>
            </a:r>
            <a:r>
              <a:rPr lang="ru-RU" sz="1600" b="1" dirty="0">
                <a:latin typeface="+mj-lt"/>
              </a:rPr>
              <a:t>чем за </a:t>
            </a:r>
            <a:r>
              <a:rPr lang="ru-RU" sz="1600" b="1" dirty="0" smtClean="0">
                <a:latin typeface="+mj-lt"/>
              </a:rPr>
              <a:t>2 </a:t>
            </a:r>
            <a:r>
              <a:rPr lang="ru-RU" sz="1600" b="1" dirty="0">
                <a:latin typeface="+mj-lt"/>
              </a:rPr>
              <a:t>квартал  2018года (было </a:t>
            </a:r>
            <a:r>
              <a:rPr lang="ru-RU" sz="1600" b="1" dirty="0" smtClean="0">
                <a:latin typeface="+mj-lt"/>
              </a:rPr>
              <a:t>232 правонарушение </a:t>
            </a:r>
            <a:r>
              <a:rPr lang="ru-RU" sz="1600" b="1" dirty="0">
                <a:latin typeface="+mj-lt"/>
              </a:rPr>
              <a:t>при проведении </a:t>
            </a:r>
            <a:r>
              <a:rPr lang="ru-RU" sz="1600" b="1" dirty="0" smtClean="0">
                <a:latin typeface="+mj-lt"/>
              </a:rPr>
              <a:t>668 </a:t>
            </a:r>
            <a:r>
              <a:rPr lang="ru-RU" sz="1600" b="1" dirty="0">
                <a:latin typeface="+mj-lt"/>
              </a:rPr>
              <a:t>КНМ ) </a:t>
            </a:r>
            <a:endParaRPr lang="ru-RU" sz="1600" dirty="0">
              <a:latin typeface="+mj-lt"/>
            </a:endParaRPr>
          </a:p>
          <a:p>
            <a:pPr lvl="0" indent="450215" algn="just">
              <a:lnSpc>
                <a:spcPct val="115000"/>
              </a:lnSpc>
              <a:tabLst>
                <a:tab pos="449580" algn="l"/>
              </a:tabLst>
            </a:pPr>
            <a:endParaRPr lang="ru-RU" sz="1600" b="1" dirty="0"/>
          </a:p>
          <a:p>
            <a:pPr indent="450215" algn="just">
              <a:lnSpc>
                <a:spcPct val="115000"/>
              </a:lnSpc>
              <a:tabLst>
                <a:tab pos="449580" algn="l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600" b="1" dirty="0">
              <a:solidFill>
                <a:schemeClr val="bg1"/>
              </a:solidFill>
              <a:latin typeface="Calibri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indent="450215" algn="just">
              <a:lnSpc>
                <a:spcPct val="115000"/>
              </a:lnSpc>
              <a:tabLst>
                <a:tab pos="449580" algn="l"/>
              </a:tabLst>
            </a:pPr>
            <a:endParaRPr lang="ru-RU" sz="1400" b="1" dirty="0" smtClean="0">
              <a:latin typeface="Calibri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3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674081"/>
              </p:ext>
            </p:extLst>
          </p:nvPr>
        </p:nvGraphicFramePr>
        <p:xfrm>
          <a:off x="323528" y="620688"/>
          <a:ext cx="439248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2048"/>
            <a:ext cx="8229600" cy="876672"/>
          </a:xfrm>
        </p:spPr>
        <p:txBody>
          <a:bodyPr/>
          <a:lstStyle/>
          <a:p>
            <a:r>
              <a:rPr lang="ru-RU" sz="2400" b="1" dirty="0"/>
              <a:t>Выявленные правонарушения на </a:t>
            </a:r>
            <a:r>
              <a:rPr lang="ru-RU" sz="2400" b="1" dirty="0" err="1" smtClean="0"/>
              <a:t>радиационно</a:t>
            </a:r>
            <a:r>
              <a:rPr lang="ru-RU" sz="2400" b="1" dirty="0" smtClean="0"/>
              <a:t> опасных объектах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846" y="393305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1600" dirty="0">
                <a:solidFill>
                  <a:srgbClr val="C00000"/>
                </a:solidFill>
              </a:rPr>
              <a:t>Типовыми нарушениями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на радиационно-опасных объектах являются следующие нарушения обязательных требований:</a:t>
            </a:r>
          </a:p>
          <a:p>
            <a:pPr lvl="0" algn="just"/>
            <a:r>
              <a:rPr lang="ru-RU" sz="1600" dirty="0" smtClean="0"/>
              <a:t>Нарушения </a:t>
            </a:r>
            <a:r>
              <a:rPr lang="ru-RU" sz="1600" dirty="0"/>
              <a:t>порядка подготовки, повышения квалификации и допуска работников к проведению </a:t>
            </a:r>
            <a:r>
              <a:rPr lang="ru-RU" sz="1600" dirty="0" err="1"/>
              <a:t>радиационно</a:t>
            </a:r>
            <a:r>
              <a:rPr lang="ru-RU" sz="1600" dirty="0"/>
              <a:t> опасных работ </a:t>
            </a:r>
            <a:r>
              <a:rPr lang="ru-RU" sz="1600" dirty="0" smtClean="0"/>
              <a:t>(32,4</a:t>
            </a:r>
            <a:r>
              <a:rPr lang="ru-RU" sz="1600" dirty="0"/>
              <a:t>%) (</a:t>
            </a:r>
            <a:r>
              <a:rPr lang="ru-RU" sz="1600" dirty="0">
                <a:solidFill>
                  <a:schemeClr val="tx2"/>
                </a:solidFill>
              </a:rPr>
              <a:t>отсутствие разрешений </a:t>
            </a:r>
            <a:r>
              <a:rPr lang="ru-RU" sz="1600" dirty="0"/>
              <a:t>на право ведения работ в ОИАЭ, допуск персонала осуществляется с нарушением НТД, не разработан порядок допуска персонала к самостоятельной работе).</a:t>
            </a:r>
          </a:p>
          <a:p>
            <a:pPr lvl="0" algn="just"/>
            <a:r>
              <a:rPr lang="ru-RU" sz="1600" dirty="0"/>
              <a:t>Нарушение обязательных требований к разработке, пересмотру документов по обеспечению радиационной безопасности </a:t>
            </a:r>
            <a:r>
              <a:rPr lang="ru-RU" sz="1600" dirty="0" smtClean="0"/>
              <a:t>(17,6</a:t>
            </a:r>
            <a:r>
              <a:rPr lang="ru-RU" sz="1600" dirty="0"/>
              <a:t>%) (в основном нарушения касались  разработанных ПОК – </a:t>
            </a:r>
            <a:r>
              <a:rPr lang="ru-RU" sz="1600" dirty="0">
                <a:solidFill>
                  <a:schemeClr val="tx2"/>
                </a:solidFill>
              </a:rPr>
              <a:t>ПОК не соответствовали требованиям НП-090-11</a:t>
            </a:r>
            <a:r>
              <a:rPr lang="ru-RU" sz="1600" dirty="0"/>
              <a:t> – разделы не содержали необходимую информацию).</a:t>
            </a:r>
          </a:p>
          <a:p>
            <a:pPr lvl="0" algn="just"/>
            <a:r>
              <a:rPr lang="ru-RU" sz="1600" dirty="0">
                <a:solidFill>
                  <a:schemeClr val="tx2"/>
                </a:solidFill>
              </a:rPr>
              <a:t>Осуществление деятельности </a:t>
            </a:r>
            <a:r>
              <a:rPr lang="ru-RU" sz="1600" dirty="0"/>
              <a:t>в области использования атомной энергии </a:t>
            </a:r>
            <a:r>
              <a:rPr lang="ru-RU" sz="1600" dirty="0">
                <a:solidFill>
                  <a:schemeClr val="tx2"/>
                </a:solidFill>
              </a:rPr>
              <a:t>без </a:t>
            </a:r>
            <a:r>
              <a:rPr lang="ru-RU" sz="1600" dirty="0"/>
              <a:t>соответствующей </a:t>
            </a:r>
            <a:r>
              <a:rPr lang="ru-RU" sz="1600" dirty="0">
                <a:solidFill>
                  <a:schemeClr val="tx2"/>
                </a:solidFill>
              </a:rPr>
              <a:t>лицензии</a:t>
            </a:r>
            <a:r>
              <a:rPr lang="ru-RU" sz="1600" dirty="0"/>
              <a:t> </a:t>
            </a:r>
            <a:r>
              <a:rPr lang="ru-RU" sz="1600" dirty="0" smtClean="0"/>
              <a:t>(14,7%)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64704"/>
            <a:ext cx="43204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7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19256" cy="4065315"/>
          </a:xfrm>
        </p:spPr>
        <p:txBody>
          <a:bodyPr/>
          <a:lstStyle/>
          <a:p>
            <a:pPr lvl="0"/>
            <a:r>
              <a:rPr lang="ru-RU" dirty="0"/>
              <a:t>незнание предмета деятельности;</a:t>
            </a:r>
          </a:p>
          <a:p>
            <a:pPr lvl="0"/>
            <a:r>
              <a:rPr lang="ru-RU" dirty="0"/>
              <a:t>несовершенство системы подготовки персонала;</a:t>
            </a:r>
          </a:p>
          <a:p>
            <a:pPr lvl="0"/>
            <a:r>
              <a:rPr lang="ru-RU" dirty="0"/>
              <a:t>несовершенство системы ресурсного обеспечения работ;</a:t>
            </a:r>
          </a:p>
          <a:p>
            <a:pPr lvl="0"/>
            <a:r>
              <a:rPr lang="ru-RU" dirty="0"/>
              <a:t>несовершенство системы обращения с документацией;</a:t>
            </a:r>
          </a:p>
          <a:p>
            <a:pPr lvl="0"/>
            <a:r>
              <a:rPr lang="ru-RU" dirty="0"/>
              <a:t>несовершенство системы формирования культуры безопасности;</a:t>
            </a:r>
          </a:p>
          <a:p>
            <a:pPr lvl="0"/>
            <a:r>
              <a:rPr lang="ru-RU" dirty="0"/>
              <a:t>несовершенство системы административного управления.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416824" cy="1252728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Непосредственными и </a:t>
            </a:r>
            <a:r>
              <a:rPr lang="ru-RU" sz="2800" b="1" dirty="0" smtClean="0"/>
              <a:t>коренными</a:t>
            </a:r>
            <a:r>
              <a:rPr lang="ru-RU" sz="2800" b="1" dirty="0"/>
              <a:t> </a:t>
            </a:r>
            <a:r>
              <a:rPr lang="ru-RU" sz="2800" b="1" dirty="0" smtClean="0"/>
              <a:t>причинами, приведшими к нарушениям  на </a:t>
            </a:r>
            <a:r>
              <a:rPr lang="ru-RU" sz="2800" b="1" dirty="0" err="1"/>
              <a:t>радиационно</a:t>
            </a:r>
            <a:r>
              <a:rPr lang="ru-RU" sz="2800" b="1" dirty="0"/>
              <a:t> опасных </a:t>
            </a:r>
            <a:r>
              <a:rPr lang="ru-RU" sz="2800" b="1" dirty="0" smtClean="0"/>
              <a:t>объектах</a:t>
            </a:r>
            <a:endParaRPr lang="ru-RU" sz="2800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905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56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444929"/>
              </p:ext>
            </p:extLst>
          </p:nvPr>
        </p:nvGraphicFramePr>
        <p:xfrm>
          <a:off x="179512" y="908720"/>
          <a:ext cx="434116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57592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Выявленные правонарушения </a:t>
            </a:r>
            <a:r>
              <a:rPr lang="ru-RU" sz="2400" b="1" dirty="0" smtClean="0"/>
              <a:t>по учету </a:t>
            </a:r>
            <a:r>
              <a:rPr lang="ru-RU" sz="2400" b="1" dirty="0"/>
              <a:t>и </a:t>
            </a:r>
            <a:r>
              <a:rPr lang="ru-RU" sz="2400" b="1" dirty="0" smtClean="0"/>
              <a:t>контролю </a:t>
            </a:r>
            <a:r>
              <a:rPr lang="ru-RU" sz="2400" b="1" dirty="0"/>
              <a:t>ядерных материалов, радиоактивных веществ и радиоактивных отходов</a:t>
            </a:r>
            <a:endParaRPr lang="ru-RU" sz="24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15110460"/>
              </p:ext>
            </p:extLst>
          </p:nvPr>
        </p:nvGraphicFramePr>
        <p:xfrm>
          <a:off x="5429969" y="764704"/>
          <a:ext cx="354022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51341963"/>
              </p:ext>
            </p:extLst>
          </p:nvPr>
        </p:nvGraphicFramePr>
        <p:xfrm>
          <a:off x="5589984" y="3356992"/>
          <a:ext cx="350371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4272677"/>
            <a:ext cx="43924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1600" dirty="0">
                <a:solidFill>
                  <a:srgbClr val="FF0000"/>
                </a:solidFill>
              </a:rPr>
              <a:t>Основными причинами недостатков в учете и контроле ЯМ, РВ и РАО являются</a:t>
            </a:r>
            <a:r>
              <a:rPr lang="ru-RU" sz="1600" dirty="0"/>
              <a:t>:</a:t>
            </a:r>
          </a:p>
          <a:p>
            <a:pPr algn="just"/>
            <a:r>
              <a:rPr lang="ru-RU" sz="1600" dirty="0"/>
              <a:t>- не соответствие положения об учете и контроле РВ и РАО </a:t>
            </a:r>
            <a:br>
              <a:rPr lang="ru-RU" sz="1600" dirty="0"/>
            </a:br>
            <a:r>
              <a:rPr lang="ru-RU" sz="1600" dirty="0"/>
              <a:t>п.15 НП-067-16;</a:t>
            </a:r>
          </a:p>
          <a:p>
            <a:pPr algn="just"/>
            <a:r>
              <a:rPr lang="ru-RU" sz="1600" dirty="0"/>
              <a:t>- не представление оперативной отчетности в систему государственного учета и контроля.</a:t>
            </a:r>
          </a:p>
          <a:p>
            <a:pPr marL="0" indent="0" algn="just">
              <a:buNone/>
            </a:pPr>
            <a:endParaRPr lang="ru-RU" sz="1600" dirty="0"/>
          </a:p>
          <a:p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330669" cy="288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1" y="4221087"/>
            <a:ext cx="4042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FF0000"/>
                </a:solidFill>
              </a:rPr>
              <a:t>Непосредственными </a:t>
            </a:r>
            <a:r>
              <a:rPr lang="ru-RU" sz="1600" dirty="0">
                <a:solidFill>
                  <a:srgbClr val="FF0000"/>
                </a:solidFill>
              </a:rPr>
              <a:t>и коренными причинами, приведшими к нарушениям, являются:</a:t>
            </a:r>
          </a:p>
          <a:p>
            <a:pPr algn="just"/>
            <a:r>
              <a:rPr lang="ru-RU" sz="1600" dirty="0"/>
              <a:t>- низкий контроль со стороны руководства</a:t>
            </a:r>
          </a:p>
          <a:p>
            <a:pPr algn="just"/>
            <a:r>
              <a:rPr lang="ru-RU" sz="1600" dirty="0"/>
              <a:t>- низкая исполнительность персонала.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623731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Аномалий</a:t>
            </a:r>
            <a:r>
              <a:rPr lang="ru-RU" sz="1600" dirty="0">
                <a:solidFill>
                  <a:schemeClr val="tx2"/>
                </a:solidFill>
              </a:rPr>
              <a:t>, утрат и несанкционированного использования ЯМ, РВ и РАО не </a:t>
            </a:r>
            <a:r>
              <a:rPr lang="ru-RU" sz="1600" dirty="0" smtClean="0">
                <a:solidFill>
                  <a:schemeClr val="tx2"/>
                </a:solidFill>
              </a:rPr>
              <a:t> выявлено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596136"/>
              </p:ext>
            </p:extLst>
          </p:nvPr>
        </p:nvGraphicFramePr>
        <p:xfrm>
          <a:off x="179512" y="908720"/>
          <a:ext cx="525658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85584" cy="64807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Выявленные правонарушения </a:t>
            </a:r>
            <a:r>
              <a:rPr lang="ru-RU" sz="2000" dirty="0" smtClean="0">
                <a:solidFill>
                  <a:schemeClr val="bg1"/>
                </a:solidFill>
              </a:rPr>
              <a:t>по надзору </a:t>
            </a:r>
            <a:r>
              <a:rPr lang="ru-RU" sz="2000" dirty="0">
                <a:solidFill>
                  <a:schemeClr val="bg1"/>
                </a:solidFill>
              </a:rPr>
              <a:t>за проектированием ОИАЭ, конструированием и изготовлением оборудования для </a:t>
            </a:r>
            <a:r>
              <a:rPr lang="ru-RU" sz="2000" dirty="0" err="1">
                <a:solidFill>
                  <a:schemeClr val="bg1"/>
                </a:solidFill>
              </a:rPr>
              <a:t>ядерно</a:t>
            </a:r>
            <a:r>
              <a:rPr lang="ru-RU" sz="2000" dirty="0">
                <a:solidFill>
                  <a:schemeClr val="bg1"/>
                </a:solidFill>
              </a:rPr>
              <a:t> и </a:t>
            </a:r>
            <a:r>
              <a:rPr lang="ru-RU" sz="2000" dirty="0" err="1">
                <a:solidFill>
                  <a:schemeClr val="bg1"/>
                </a:solidFill>
              </a:rPr>
              <a:t>радиационно</a:t>
            </a:r>
            <a:r>
              <a:rPr lang="ru-RU" sz="2000" dirty="0">
                <a:solidFill>
                  <a:schemeClr val="bg1"/>
                </a:solidFill>
              </a:rPr>
              <a:t> опасных объектов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53936486"/>
              </p:ext>
            </p:extLst>
          </p:nvPr>
        </p:nvGraphicFramePr>
        <p:xfrm>
          <a:off x="5589984" y="3356992"/>
          <a:ext cx="350371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9512" y="4005064"/>
            <a:ext cx="88569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Нарушения требований </a:t>
            </a:r>
            <a:r>
              <a:rPr lang="ru-RU" sz="1200" b="1" dirty="0" smtClean="0"/>
              <a:t>НП-090-11</a:t>
            </a:r>
            <a:r>
              <a:rPr lang="ru-RU" sz="1200" dirty="0"/>
              <a:t>«Требования к программам обеспечения качества для объектов использования атомной энергии</a:t>
            </a:r>
            <a:r>
              <a:rPr lang="ru-RU" sz="1200" b="1" dirty="0" smtClean="0"/>
              <a:t>: </a:t>
            </a:r>
            <a:endParaRPr lang="ru-RU" sz="1200" b="1" dirty="0"/>
          </a:p>
          <a:p>
            <a:r>
              <a:rPr lang="ru-RU" sz="1200" dirty="0"/>
              <a:t>- наименование и содержание разделов программы обеспечения качества при изготовлении оборудования не соответствует требованиям действующего нормативного документа;</a:t>
            </a:r>
          </a:p>
          <a:p>
            <a:r>
              <a:rPr lang="ru-RU" sz="1200" dirty="0"/>
              <a:t> </a:t>
            </a:r>
            <a:r>
              <a:rPr lang="ru-RU" sz="1200" dirty="0" smtClean="0"/>
              <a:t>-  </a:t>
            </a:r>
            <a:r>
              <a:rPr lang="ru-RU" sz="1200" dirty="0"/>
              <a:t>не выполняются требования программы обеспечения качества;</a:t>
            </a:r>
          </a:p>
          <a:p>
            <a:pPr algn="just"/>
            <a:r>
              <a:rPr lang="ru-RU" sz="1200" b="1" dirty="0" smtClean="0"/>
              <a:t>Нарушения </a:t>
            </a:r>
            <a:r>
              <a:rPr lang="ru-RU" sz="1200" b="1" dirty="0"/>
              <a:t>требований </a:t>
            </a:r>
            <a:r>
              <a:rPr lang="ru-RU" sz="1200" dirty="0"/>
              <a:t>НП-089-15 «Правила устройства и безопасной эксплуатации оборудования и трубопроводов атомных энергетических установок»</a:t>
            </a:r>
            <a:r>
              <a:rPr lang="ru-RU" sz="1200" b="1" dirty="0" smtClean="0"/>
              <a:t>:</a:t>
            </a:r>
            <a:endParaRPr lang="ru-RU" sz="1200" b="1" dirty="0"/>
          </a:p>
          <a:p>
            <a:r>
              <a:rPr lang="ru-RU" sz="1200" dirty="0"/>
              <a:t>- Анализ КД на соответствие ФНП в ОИАЭ проводится лицом, участвовавшим в разработке КД;</a:t>
            </a:r>
          </a:p>
          <a:p>
            <a:r>
              <a:rPr lang="ru-RU" sz="1200" dirty="0" smtClean="0"/>
              <a:t>- Программа </a:t>
            </a:r>
            <a:r>
              <a:rPr lang="ru-RU" sz="1200" dirty="0"/>
              <a:t>гидравлических испытаний   не содержит необходимых сведений;</a:t>
            </a:r>
          </a:p>
          <a:p>
            <a:r>
              <a:rPr lang="ru-RU" sz="1200" dirty="0" smtClean="0"/>
              <a:t>- Протокол </a:t>
            </a:r>
            <a:r>
              <a:rPr lang="ru-RU" sz="1200" dirty="0"/>
              <a:t>гидравлических испытаний   не содержит необходимых сведений </a:t>
            </a:r>
          </a:p>
          <a:p>
            <a:pPr algn="just"/>
            <a:r>
              <a:rPr lang="ru-RU" sz="1200" b="1" dirty="0" smtClean="0"/>
              <a:t>Нарушения </a:t>
            </a:r>
            <a:r>
              <a:rPr lang="ru-RU" sz="1200" b="1" dirty="0"/>
              <a:t>требований </a:t>
            </a:r>
            <a:r>
              <a:rPr lang="ru-RU" sz="1200" dirty="0"/>
              <a:t>НП-104-18 «Сварка и наплавка оборудования и трубопроводов атомных энергетических установок</a:t>
            </a:r>
            <a:r>
              <a:rPr lang="ru-RU" sz="1200" dirty="0" smtClean="0"/>
              <a:t>»:</a:t>
            </a:r>
            <a:endParaRPr lang="ru-RU" sz="1200" b="1" dirty="0"/>
          </a:p>
          <a:p>
            <a:r>
              <a:rPr lang="ru-RU" sz="1200" dirty="0"/>
              <a:t>- Технологическая документация на сварку   не содержит необходимых сведений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5364088" y="1124744"/>
            <a:ext cx="3779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Непосредственными и коренными причинами, приведшими к нарушениям,  являются:</a:t>
            </a:r>
            <a:endParaRPr lang="ru-RU" sz="1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lvl="0"/>
            <a:r>
              <a:rPr lang="ru-RU" sz="1600" dirty="0">
                <a:solidFill>
                  <a:schemeClr val="accent2"/>
                </a:solidFill>
              </a:rPr>
              <a:t>отсутствие процедур;</a:t>
            </a:r>
          </a:p>
          <a:p>
            <a:pPr lvl="0"/>
            <a:r>
              <a:rPr lang="ru-RU" sz="1600" dirty="0">
                <a:solidFill>
                  <a:schemeClr val="accent2"/>
                </a:solidFill>
              </a:rPr>
              <a:t>несовершенство системы административного управления;	</a:t>
            </a:r>
          </a:p>
          <a:p>
            <a:pPr lvl="0"/>
            <a:r>
              <a:rPr lang="ru-RU" sz="1600" dirty="0">
                <a:solidFill>
                  <a:schemeClr val="accent2"/>
                </a:solidFill>
              </a:rPr>
              <a:t>несовершенство системы обращения с документацией;</a:t>
            </a:r>
          </a:p>
          <a:p>
            <a:pPr lvl="0"/>
            <a:r>
              <a:rPr lang="ru-RU" sz="1600" dirty="0">
                <a:solidFill>
                  <a:schemeClr val="accent2"/>
                </a:solidFill>
              </a:rPr>
              <a:t>неисполнение должностных функций.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2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242432"/>
              </p:ext>
            </p:extLst>
          </p:nvPr>
        </p:nvGraphicFramePr>
        <p:xfrm>
          <a:off x="179512" y="908720"/>
          <a:ext cx="460851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85584" cy="648072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Выявленные правонарушения на атомных станциях и исследовательских ядерных установках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18194016"/>
              </p:ext>
            </p:extLst>
          </p:nvPr>
        </p:nvGraphicFramePr>
        <p:xfrm>
          <a:off x="5589984" y="3356992"/>
          <a:ext cx="350371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9512" y="4005064"/>
            <a:ext cx="8856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 smtClean="0"/>
              <a:t>      Во 2 квартале 2019 года количество проверок в рамках режима ПГН  увеличилось в 1.6 раз по сравнению с аналогичным периодом 2018года. Разное количество проверок объясняется особенностями технологического процесса при эксплуатации АЭС, т.е. во время остановов на проведение плановых предупредительных ремонтов энергоблоков  количество проверок в рамках ПНГ увеличивается. </a:t>
            </a:r>
          </a:p>
          <a:p>
            <a:pPr lvl="0" algn="just"/>
            <a:r>
              <a:rPr lang="ru-RU" sz="1200" dirty="0" smtClean="0"/>
              <a:t>      Выявленные </a:t>
            </a:r>
            <a:r>
              <a:rPr lang="ru-RU" sz="1200" b="1" dirty="0"/>
              <a:t>нарушения</a:t>
            </a:r>
            <a:r>
              <a:rPr lang="ru-RU" sz="1200" dirty="0"/>
              <a:t> обязательных требований на АЭС и ИЯУ </a:t>
            </a:r>
            <a:r>
              <a:rPr lang="ru-RU" sz="1200" b="1" dirty="0"/>
              <a:t>не характеризуются как массовые или типовые </a:t>
            </a:r>
            <a:r>
              <a:rPr lang="ru-RU" sz="1200" dirty="0"/>
              <a:t>и не могли привести к нанесению вреда населению и окружающей среде</a:t>
            </a:r>
            <a:r>
              <a:rPr lang="ru-RU" sz="1200" dirty="0" smtClean="0"/>
              <a:t>.</a:t>
            </a:r>
          </a:p>
          <a:p>
            <a:pPr lvl="0" algn="just"/>
            <a:endParaRPr lang="ru-RU" sz="1200" dirty="0"/>
          </a:p>
          <a:p>
            <a:r>
              <a:rPr lang="ru-RU" sz="1200" b="1" dirty="0">
                <a:solidFill>
                  <a:srgbClr val="FF0000"/>
                </a:solidFill>
              </a:rPr>
              <a:t>Непосредственными и коренными причинами</a:t>
            </a:r>
            <a:r>
              <a:rPr lang="ru-RU" sz="1200" dirty="0">
                <a:solidFill>
                  <a:srgbClr val="FF0000"/>
                </a:solidFill>
              </a:rPr>
              <a:t>, приведшими к нарушениям</a:t>
            </a:r>
            <a:r>
              <a:rPr lang="ru-RU" sz="1200" dirty="0"/>
              <a:t>,  являются: </a:t>
            </a:r>
          </a:p>
          <a:p>
            <a:r>
              <a:rPr lang="ru-RU" sz="1200" dirty="0"/>
              <a:t> - недостаток ведомственного контроля; </a:t>
            </a:r>
          </a:p>
          <a:p>
            <a:r>
              <a:rPr lang="ru-RU" sz="1200" dirty="0"/>
              <a:t>- недостаточно полное выполнение требований федеральных норм и правил в  ОИАЭ;</a:t>
            </a:r>
          </a:p>
          <a:p>
            <a:r>
              <a:rPr lang="ru-RU" sz="1200" dirty="0"/>
              <a:t>- невыполнение ведомственных инструкций, программ.</a:t>
            </a:r>
          </a:p>
        </p:txBody>
      </p:sp>
      <p:pic>
        <p:nvPicPr>
          <p:cNvPr id="9" name="Picture 2" descr=" Ð¤Ð¾ÑÐ¾: Ð ÐÐ ÐÐ¾Ð²Ð¾ÑÑ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46214"/>
            <a:ext cx="4104456" cy="303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382837" y="130175"/>
            <a:ext cx="7509643" cy="20026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Нарушения </a:t>
            </a:r>
            <a:r>
              <a:rPr lang="ru-RU" sz="2000" b="1" dirty="0">
                <a:solidFill>
                  <a:schemeClr val="bg1"/>
                </a:solidFill>
              </a:rPr>
              <a:t>обязательных требований, выявленных при осуществлении федерального государственного надзора в области использования атомной энергии на предприятиях, поднадзорных Волжскому </a:t>
            </a:r>
            <a:r>
              <a:rPr lang="ru-RU" sz="2000" b="1" dirty="0" smtClean="0">
                <a:solidFill>
                  <a:schemeClr val="bg1"/>
                </a:solidFill>
              </a:rPr>
              <a:t>МТУ по </a:t>
            </a:r>
            <a:r>
              <a:rPr lang="ru-RU" sz="2000" b="1" dirty="0">
                <a:solidFill>
                  <a:schemeClr val="bg1"/>
                </a:solidFill>
              </a:rPr>
              <a:t>надзору за ЯРБ </a:t>
            </a:r>
            <a:r>
              <a:rPr lang="ru-RU" sz="2000" b="1" dirty="0" err="1" smtClean="0">
                <a:solidFill>
                  <a:schemeClr val="bg1"/>
                </a:solidFill>
              </a:rPr>
              <a:t>Ростехнадзора</a:t>
            </a:r>
            <a:r>
              <a:rPr lang="ru-RU" sz="2000" b="1" dirty="0" smtClean="0">
                <a:solidFill>
                  <a:schemeClr val="bg1"/>
                </a:solidFill>
              </a:rPr>
              <a:t>   во </a:t>
            </a:r>
            <a:r>
              <a:rPr lang="ru-RU" sz="2000" b="1" dirty="0">
                <a:solidFill>
                  <a:schemeClr val="bg1"/>
                </a:solidFill>
              </a:rPr>
              <a:t>I </a:t>
            </a:r>
            <a:r>
              <a:rPr lang="en-US" sz="2000" b="1" dirty="0" smtClean="0">
                <a:solidFill>
                  <a:schemeClr val="bg1"/>
                </a:solidFill>
              </a:rPr>
              <a:t>I </a:t>
            </a:r>
            <a:r>
              <a:rPr lang="ru-RU" sz="2000" b="1" dirty="0" smtClean="0">
                <a:solidFill>
                  <a:schemeClr val="bg1"/>
                </a:solidFill>
              </a:rPr>
              <a:t>квартале </a:t>
            </a:r>
            <a:r>
              <a:rPr lang="ru-RU" sz="2000" b="1" dirty="0">
                <a:solidFill>
                  <a:schemeClr val="bg1"/>
                </a:solidFill>
              </a:rPr>
              <a:t>2019 года</a:t>
            </a:r>
          </a:p>
          <a:p>
            <a:pPr marL="0" indent="0">
              <a:buNone/>
            </a:pPr>
            <a:endParaRPr lang="ru-RU" alt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A3EE666-FDCE-4BB0-8A08-323D178069D6}" type="slidenum">
              <a:rPr lang="ru-RU" smtClean="0">
                <a:solidFill>
                  <a:schemeClr val="tx2"/>
                </a:solidFill>
              </a:rPr>
              <a:pPr eaLnBrk="1" hangingPunct="1"/>
              <a:t>16</a:t>
            </a:fld>
            <a:endParaRPr lang="ru-RU" smtClean="0">
              <a:solidFill>
                <a:schemeClr val="tx2"/>
              </a:solidFill>
            </a:endParaRPr>
          </a:p>
        </p:txBody>
      </p:sp>
      <p:pic>
        <p:nvPicPr>
          <p:cNvPr id="7173" name="Picture 3" descr="C:\Users\N.Asatova\Desktop\Герб цветно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0175"/>
            <a:ext cx="1042988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6838" y="130174"/>
            <a:ext cx="75256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903030"/>
              </p:ext>
            </p:extLst>
          </p:nvPr>
        </p:nvGraphicFramePr>
        <p:xfrm>
          <a:off x="179512" y="1772817"/>
          <a:ext cx="8678752" cy="3006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5573"/>
                <a:gridCol w="1640707"/>
                <a:gridCol w="1640707"/>
                <a:gridCol w="2421765"/>
              </a:tblGrid>
              <a:tr h="562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Описание нарушения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Нормативный правовой акт,  устанавливающий требования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Причины нарушения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Рекомендации Управления по предупреждению этого нарушения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46936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Технологическая документация на сварку   не содержат необходимых сведений.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8580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НП-104-18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Несовершенство системы подготовки персонала, незнание процедуры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Ответственным лицам провести внутренний семинар по разъяснению требований НП-104-18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65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Анализ КД на соответствие ФНП в ОИАЭ проводится лицом, участвовавшим в разработке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НП-089-15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Несовершенство системы административного управления,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несовершенство ресурсного обеспечения работ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Руководству организации необходимо разграничить выполнение должностных обязанностей работников, внести соответствующие изменения в должностные инструкции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063388"/>
              </p:ext>
            </p:extLst>
          </p:nvPr>
        </p:nvGraphicFramePr>
        <p:xfrm>
          <a:off x="179512" y="4725144"/>
          <a:ext cx="8712968" cy="1712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2328"/>
                <a:gridCol w="1656184"/>
                <a:gridCol w="1637467"/>
                <a:gridCol w="2466989"/>
              </a:tblGrid>
              <a:tr h="1712811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85800" algn="l"/>
                        </a:tabLst>
                      </a:pPr>
                      <a:r>
                        <a:rPr lang="ru-RU" sz="1100" dirty="0">
                          <a:effectLst/>
                        </a:rPr>
                        <a:t>Организация в установленный срок  не уведомила Отдел  инспекций о начале проведения работ по конструированию оборудования для атомных станций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85800" algn="l"/>
                        </a:tabLst>
                      </a:pPr>
                      <a:r>
                        <a:rPr lang="ru-RU" sz="1100" dirty="0">
                          <a:effectLst/>
                        </a:rPr>
                        <a:t>количество выявленных нарушений-1 (по результатам анализа документов)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875" marR="34875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Положение о лицензировании деятельности в области использования атомной энергии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875" marR="34875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Несовершенство системы административного управления, неисполнение должностных функций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875" marR="34875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Руководству организаций необходимо усилить контроль за исполнением должностных обязанностей работниками, назначенными ответственными за выполнением условий действия лицензий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875" marR="34875" marT="0" marB="0"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16231"/>
              </p:ext>
            </p:extLst>
          </p:nvPr>
        </p:nvGraphicFramePr>
        <p:xfrm>
          <a:off x="251518" y="260648"/>
          <a:ext cx="8640962" cy="3109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2"/>
                <a:gridCol w="1656184"/>
                <a:gridCol w="1656184"/>
                <a:gridCol w="2448272"/>
              </a:tblGrid>
              <a:tr h="31095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85800" algn="l"/>
                        </a:tabLst>
                      </a:pPr>
                      <a:r>
                        <a:rPr lang="ru-RU" sz="1100" dirty="0">
                          <a:effectLst/>
                        </a:rPr>
                        <a:t>Лицензиат не представил в срок до 31 декабря в Отдел надзора и отдел инспекций информацию о выполненных в текущем году работах в области использования атомной энергии, сведения по претензиям и рекламациям от потребителей на изготовленное оборудование, а также информацию по планируемым в следующем за отчетным годом работам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85800" algn="l"/>
                        </a:tabLst>
                      </a:pPr>
                      <a:r>
                        <a:rPr lang="ru-RU" sz="1100" dirty="0">
                          <a:effectLst/>
                        </a:rPr>
                        <a:t>количество выявленных нарушений 1 (по результатам анализа документов)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8580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875" marR="348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Положение о лицензировании деятельности в области использования атомной энергии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875" marR="348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Несовершенство системы административного управления;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неисполнение должностных функций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875" marR="348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Руководству организаций необходимо усилить контроль за исполнением должностных обязанностей работниками, назначенными ответственными за выполнением условий действия лицензий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875" marR="34875" marT="0" marB="0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448200"/>
              </p:ext>
            </p:extLst>
          </p:nvPr>
        </p:nvGraphicFramePr>
        <p:xfrm>
          <a:off x="251520" y="3356992"/>
          <a:ext cx="8641130" cy="3277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9352"/>
                <a:gridCol w="1657565"/>
                <a:gridCol w="1657565"/>
                <a:gridCol w="2446648"/>
              </a:tblGrid>
              <a:tr h="1643083"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91050" algn="l"/>
                        </a:tabLst>
                      </a:pPr>
                      <a:r>
                        <a:rPr lang="ru-RU" sz="1100" dirty="0">
                          <a:effectLst/>
                        </a:rPr>
                        <a:t>Не ведётся учёт газообразных радиоактивных отходов, в виде инертных радиоактивных газов (ИРГ), после фильтровального оборудования в системах  (</a:t>
                      </a:r>
                      <a:r>
                        <a:rPr lang="en-US" sz="1100" dirty="0">
                          <a:effectLst/>
                        </a:rPr>
                        <a:t>TS</a:t>
                      </a:r>
                      <a:r>
                        <a:rPr lang="ru-RU" sz="1100" dirty="0">
                          <a:effectLst/>
                        </a:rPr>
                        <a:t> 20) </a:t>
                      </a:r>
                      <a:r>
                        <a:rPr lang="ru-RU" sz="1100" dirty="0" err="1">
                          <a:effectLst/>
                        </a:rPr>
                        <a:t>спецгазоочистки</a:t>
                      </a:r>
                      <a:r>
                        <a:rPr lang="ru-RU" sz="1100" dirty="0">
                          <a:effectLst/>
                        </a:rPr>
                        <a:t> реакторных отделений  АЭС.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79" marR="13279" marT="0" marB="0"/>
                </a:tc>
                <a:tc>
                  <a:txBody>
                    <a:bodyPr/>
                    <a:lstStyle/>
                    <a:p>
                      <a:pPr indent="4064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п.55 (поз.1)  НП-002-15 «Правила безопасности при обращении с радиоактивными отходами атомных станций».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79" marR="13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Ненадлежащее исполнение должностных обязанностей со стороны должностного лица, ответственного  за ведение централизованного учёта и контроля РАО на АЭС в соответствии с требованиями федеральных норм и правил - начальника цеха по обращению с радиоактивными отходами филиала АО «Концерн Росэнергоатом»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79" marR="13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 ходе итогового совещания указано на необходимость дополнительного контроля со стороны руководства   АЭС за исполнением должностных обязанностей административно-технического персонала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79" marR="1327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69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302450"/>
              </p:ext>
            </p:extLst>
          </p:nvPr>
        </p:nvGraphicFramePr>
        <p:xfrm>
          <a:off x="29799" y="0"/>
          <a:ext cx="9078705" cy="3789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6057"/>
                <a:gridCol w="1440160"/>
                <a:gridCol w="2088232"/>
                <a:gridCol w="2304256"/>
              </a:tblGrid>
              <a:tr h="235790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 пункте 2.43 «Инструкции по эксплуатации. Установка концентрирования сброса воды </a:t>
                      </a:r>
                      <a:r>
                        <a:rPr lang="ru-RU" sz="1100" dirty="0" err="1">
                          <a:effectLst/>
                        </a:rPr>
                        <a:t>брызгальных</a:t>
                      </a:r>
                      <a:r>
                        <a:rPr lang="ru-RU" sz="1100" dirty="0">
                          <a:effectLst/>
                        </a:rPr>
                        <a:t> бассейнов» ИЭ.0.VP.ЦОС/01 указано, что промывочные воды установки подлежат очистке на фильтр-прессе и возврату в технологический цикл выше указанной установки. </a:t>
                      </a:r>
                      <a:endParaRPr lang="en-US" sz="1100" dirty="0" smtClean="0">
                        <a:effectLst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Распоряжением </a:t>
                      </a:r>
                      <a:r>
                        <a:rPr lang="ru-RU" sz="1100" dirty="0">
                          <a:effectLst/>
                        </a:rPr>
                        <a:t>по цеху обеспечивающих систем был изменён технологический режим работы установки концентрирования сброса воды </a:t>
                      </a:r>
                      <a:r>
                        <a:rPr lang="ru-RU" sz="1100" dirty="0" err="1">
                          <a:effectLst/>
                        </a:rPr>
                        <a:t>брызгальных</a:t>
                      </a:r>
                      <a:r>
                        <a:rPr lang="ru-RU" sz="1100" dirty="0">
                          <a:effectLst/>
                        </a:rPr>
                        <a:t> бассейнов, в результате чего промывочные воды фильтровального оборудования, </a:t>
                      </a:r>
                      <a:r>
                        <a:rPr lang="ru-RU" sz="1100" dirty="0" err="1">
                          <a:effectLst/>
                        </a:rPr>
                        <a:t>загрязненые</a:t>
                      </a:r>
                      <a:r>
                        <a:rPr lang="ru-RU" sz="1100" dirty="0">
                          <a:effectLst/>
                        </a:rPr>
                        <a:t> радионуклидами Н3, Со58, Со60, </a:t>
                      </a:r>
                      <a:r>
                        <a:rPr lang="ru-RU" sz="1100" dirty="0" err="1">
                          <a:effectLst/>
                        </a:rPr>
                        <a:t>Мn</a:t>
                      </a:r>
                      <a:r>
                        <a:rPr lang="ru-RU" sz="1100" dirty="0">
                          <a:effectLst/>
                        </a:rPr>
                        <a:t> 54, минуя предусмотренную проектной и эксплуатационной документацией очистку и схему </a:t>
                      </a:r>
                      <a:r>
                        <a:rPr lang="ru-RU" sz="1100" dirty="0" err="1">
                          <a:effectLst/>
                        </a:rPr>
                        <a:t>водооборота</a:t>
                      </a:r>
                      <a:r>
                        <a:rPr lang="ru-RU" sz="1100" dirty="0">
                          <a:effectLst/>
                        </a:rPr>
                        <a:t>, направлялись на сброс в колодец промышленно-ливневой канализации. Объемы сбросов составили: в марте месяце - 744 м3 (содержание Н3 39258 Бк/кг),  в апреле - 720 м3 (содержание Н3 39463 Бк/кг).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79" marR="132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П.1.2.21 .  НП-001-15.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«Общие положения обеспечения безопасности атомных станций.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79" marR="13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Ненадлежащее исполнение должностных обязанностей со стороны должностного лица – руководителя цеха обеспечивающих систем, ответственного за соблюдение  ФНП в области использования АЭ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79" marR="13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 ходе итогового совещания указано на необходимость дополнительного контроля со стороны руководства   АЭС за исполнением должностных обязанностей административно-технического персонала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79" marR="13279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921121"/>
              </p:ext>
            </p:extLst>
          </p:nvPr>
        </p:nvGraphicFramePr>
        <p:xfrm>
          <a:off x="35496" y="3861048"/>
          <a:ext cx="9108504" cy="1728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5856"/>
                <a:gridCol w="1440160"/>
                <a:gridCol w="2088232"/>
                <a:gridCol w="2304256"/>
              </a:tblGrid>
              <a:tr h="1728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Инструкция по действиям персонала в аварийных ситуациях  разработана без учета требований НП-014-2016 в части определения категории нарушений, порядке расследования и учета нарушений, отчетности о нарушениях 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(2 нарушения)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645" marR="5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err="1">
                          <a:effectLst/>
                        </a:rPr>
                        <a:t>пп</a:t>
                      </a:r>
                      <a:r>
                        <a:rPr lang="ru-RU" sz="1000" dirty="0">
                          <a:effectLst/>
                        </a:rPr>
                        <a:t>. 4, 22 НП-014-16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645" marR="51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1. Несовершенство системы подготовки персонала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2. Незнание предмета деятельности руководителями объекта, руководителями подразделений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645" marR="51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1. Организовать работу по пересмотру Инструкции по действиям персонала в аварийных ситуациях.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2. Внутренним документов определить  периодичность пересмотра инструкций в случае  ввода в действие новых норм и правил в области использования атомной энергии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645" marR="5164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301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08288" y="1146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926882"/>
              </p:ext>
            </p:extLst>
          </p:nvPr>
        </p:nvGraphicFramePr>
        <p:xfrm>
          <a:off x="251520" y="260648"/>
          <a:ext cx="8640960" cy="6408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622"/>
                <a:gridCol w="1579430"/>
                <a:gridCol w="1579430"/>
                <a:gridCol w="2738478"/>
              </a:tblGrid>
              <a:tr h="18937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Отсутствует  Перечень должностей работников, обязанных иметь разрешения Федеральной службы по экологическому, технологическому и атомному надзору  на право ведения работ в ОИАЭ при выполнении функциональных обязанностей в области использования атомной энергии,  утвержденный генеральным директором</a:t>
                      </a:r>
                      <a:r>
                        <a:rPr lang="ru-RU" sz="900" dirty="0" smtClean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(1 нарушение)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err="1">
                          <a:effectLst/>
                        </a:rPr>
                        <a:t>пп</a:t>
                      </a:r>
                      <a:r>
                        <a:rPr lang="ru-RU" sz="900" dirty="0">
                          <a:effectLst/>
                        </a:rPr>
                        <a:t>. 2 ПП РФ № 240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от 03.03.1997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1. Несовершенство системы подготовки персонала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2. Незнание предмета деятельности руководителями объекта, руководителями подразделений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1. Организовать изучение ответственными лицами требований нормативных документов в области использования атомной энергии.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2. Назначить ответственное лицо за разработку Перечня должностей работников организации, обязанных иметь разрешения </a:t>
                      </a:r>
                      <a:r>
                        <a:rPr lang="ru-RU" sz="900" dirty="0" err="1">
                          <a:effectLst/>
                        </a:rPr>
                        <a:t>Ростехнадзора</a:t>
                      </a:r>
                      <a:r>
                        <a:rPr lang="ru-RU" sz="900" dirty="0">
                          <a:effectLst/>
                        </a:rPr>
                        <a:t>  на право ведения работ в ОИАЭ при выполнении функциональных обязанностей в области использования атомной энергии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</a:tr>
              <a:tr h="2303343">
                <a:tc>
                  <a:txBody>
                    <a:bodyPr/>
                    <a:lstStyle/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При проведении работ в области использования атомной энергии применяли радиационные источники, на которые действие имеющейся лицензии не распространялись </a:t>
                      </a: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(2 нарушения)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Ст.26. Федерального закона от 21.11.1995 № 170-ФЗ «Об использовании атомной энергии»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Условия действия лицензии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1. Несовершенство системы подготовки персонала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2. Незнание предмета деятельности руководителями объекта, руководителями подразделений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3. Не внесены изменения в УДЛ.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4. Несовершенство системы административного управления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1. Организовать изучение ответственными лицами требований нормативных документов в области использования атомной энергии.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2. До приобретения радиационных источников проводить анализ условий действия имеющейся лицензии на право осуществления деятельности в ОИАЭ, в случае необходимости – направлять заявление на внесение изменений в УДЛ в МТУ, выдавшее лицензию.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</a:tr>
              <a:tr h="2211599">
                <a:tc>
                  <a:txBody>
                    <a:bodyPr/>
                    <a:lstStyle/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Не представлена в установленный в УДЛ срок  в Управление и Отдел </a:t>
                      </a:r>
                      <a:r>
                        <a:rPr lang="ru-RU" sz="900" dirty="0" smtClean="0">
                          <a:effectLst/>
                        </a:rPr>
                        <a:t>инспекций </a:t>
                      </a:r>
                      <a:r>
                        <a:rPr lang="ru-RU" sz="900" dirty="0">
                          <a:effectLst/>
                        </a:rPr>
                        <a:t>(не переоформлено) копия решения  о признании организации пригодной эксплуатировать радиационные источники или пункт хранения и осуществлять собственными силами или с привлечением др. организаций деятельность по эксплуатации и выводу из эксплуатации радиационного источника или пункта хранения</a:t>
                      </a: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(1 нарушение)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Условия действия лицензии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1. Несовершенство системы подготовки персонала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2. Незнание предмета деятельности руководителями объекта, руководителями подразделений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1. Организовать изучение ответственными лицами требований нормативных документов в области использования атомной энергии.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2. Заблаговременно (до окончания срока действия Свидетельства о признании организации пригодной эксплуатировать объекты использования атомной энергии) направлять заявление в соответствующий орган регулирования для получения Свидетельства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88" marR="2148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98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772816"/>
            <a:ext cx="5364584" cy="475252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Указом Петра </a:t>
            </a:r>
            <a:r>
              <a:rPr lang="en-US" dirty="0"/>
              <a:t>I</a:t>
            </a:r>
            <a:r>
              <a:rPr lang="ru-RU" dirty="0"/>
              <a:t> от 10 ( 23 по </a:t>
            </a:r>
            <a:r>
              <a:rPr lang="ru-RU" dirty="0" err="1"/>
              <a:t>н.с</a:t>
            </a:r>
            <a:r>
              <a:rPr lang="ru-RU" dirty="0"/>
              <a:t>.) декабря 1719г.  учредил Берг-коллегию (горную  коллегию), которая располагала  исключительно широкими полномочиями. В сферу ее ведения входили  все области  горного дела и металлургии от геологоразведочных работ, совершенствования производства, подготовки персонала, закупки продукции, оказания материальной помощи горнопромышленникам  до  конфискации  заводов  и рудников у несостоятельных предпринимателей. Дата подписания Петром </a:t>
            </a:r>
            <a:r>
              <a:rPr lang="en-US" dirty="0"/>
              <a:t>I</a:t>
            </a:r>
            <a:r>
              <a:rPr lang="ru-RU" dirty="0"/>
              <a:t> этого  указа- </a:t>
            </a:r>
            <a:r>
              <a:rPr lang="ru-RU" b="1" dirty="0">
                <a:solidFill>
                  <a:srgbClr val="C00000"/>
                </a:solidFill>
              </a:rPr>
              <a:t>23 декабря</a:t>
            </a:r>
            <a:r>
              <a:rPr lang="ru-RU" dirty="0">
                <a:solidFill>
                  <a:srgbClr val="C00000"/>
                </a:solidFill>
              </a:rPr>
              <a:t>  </a:t>
            </a:r>
            <a:r>
              <a:rPr lang="ru-RU" dirty="0"/>
              <a:t>считается  </a:t>
            </a:r>
            <a:r>
              <a:rPr lang="ru-RU" b="1" dirty="0">
                <a:solidFill>
                  <a:srgbClr val="C00000"/>
                </a:solidFill>
              </a:rPr>
              <a:t>Днем Службы</a:t>
            </a:r>
            <a:r>
              <a:rPr lang="ru-RU" b="1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300-летие  создание </a:t>
            </a:r>
            <a:r>
              <a:rPr lang="ru-RU" b="1" dirty="0" smtClean="0"/>
              <a:t>надзора </a:t>
            </a:r>
            <a:r>
              <a:rPr lang="ru-RU" b="1" dirty="0"/>
              <a:t>в России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0" y="908720"/>
            <a:ext cx="3556112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95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069070"/>
              </p:ext>
            </p:extLst>
          </p:nvPr>
        </p:nvGraphicFramePr>
        <p:xfrm>
          <a:off x="251520" y="260647"/>
          <a:ext cx="8568952" cy="6484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6424"/>
                <a:gridCol w="792088"/>
                <a:gridCol w="1508757"/>
                <a:gridCol w="2451683"/>
              </a:tblGrid>
              <a:tr h="14942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      Программы </a:t>
                      </a:r>
                      <a:r>
                        <a:rPr lang="ru-RU" sz="1000" dirty="0">
                          <a:effectLst/>
                        </a:rPr>
                        <a:t>обеспечения </a:t>
                      </a:r>
                      <a:r>
                        <a:rPr lang="ru-RU" sz="1000" dirty="0" smtClean="0">
                          <a:effectLst/>
                        </a:rPr>
                        <a:t>качества</a:t>
                      </a:r>
                      <a:r>
                        <a:rPr lang="ru-RU" sz="1000" baseline="0" dirty="0" smtClean="0">
                          <a:effectLst/>
                        </a:rPr>
                        <a:t> н</a:t>
                      </a:r>
                      <a:r>
                        <a:rPr lang="ru-RU" sz="1000" dirty="0" smtClean="0">
                          <a:effectLst/>
                        </a:rPr>
                        <a:t>е </a:t>
                      </a:r>
                      <a:r>
                        <a:rPr lang="ru-RU" sz="1000" dirty="0">
                          <a:effectLst/>
                        </a:rPr>
                        <a:t>соответствуют требованиям нормативного документа, а именно: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 не введена в действие по предприятию;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 отсутствуют требования к частным ПОК на каждом этапе жизненного цикла ОИАЭ;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 не установлен порядок пересмотра  ПОК (не реже 1 раза в 5 лет) и внесения в нее необходимых изменений и дополнений;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 не содержит краткую информацию о СМК (включая область ее применения, сведения о сертификате соответствия СМК установленным требованиям, сроке его действия, ссылки на документированные процедуры СМК, используемые при разработке и выполнении ПОК);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 в разделе «Управление персоналом» отсутствуют сведения по разработке, выполнению, анализу и корректировке программ подготовки, переподготовки, повышения квалификации и проверки знаний и (или) аттестации персонала;  ведению документации (записей) по управлению персоналом. Раздел не содержит положение об обязательном наличии в должностных инструкциях персонала и (или) в других документах организации требований к обязанностям персонала, его квалификации, объемам знаний и навыков;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 раздел «Производственная деятельность» не содержит сведений об обеспечении аварийной готовности на ОИАЭ;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 раздел «Аудиты» не содержит описание порядка проведения аудитов (проверок) выполнения разработанной ПОК, а также ПОК подрядных (</a:t>
                      </a:r>
                      <a:r>
                        <a:rPr lang="ru-RU" sz="1000" dirty="0" smtClean="0">
                          <a:effectLst/>
                        </a:rPr>
                        <a:t>субподрядных)организаций</a:t>
                      </a:r>
                      <a:r>
                        <a:rPr lang="ru-RU" sz="1000" dirty="0">
                          <a:effectLst/>
                        </a:rPr>
                        <a:t>, </a:t>
                      </a:r>
                      <a:r>
                        <a:rPr lang="ru-RU" sz="1000" dirty="0" smtClean="0">
                          <a:effectLst/>
                        </a:rPr>
                        <a:t>предусматривающего</a:t>
                      </a:r>
                      <a:r>
                        <a:rPr lang="ru-RU" sz="1000" dirty="0">
                          <a:effectLst/>
                        </a:rPr>
                        <a:t>: планирование аудитов (проверок) выполнения ПОК; создание комиссии из компетентных и независимых от проверяемой деятельности специалистов; разработку критериев оценки результативности выполнения ПОК; оценку результативности выполнения ПОК в соответствии с установленными критериями; документирование результатов аудита (проверки) выполнения ПОК; рассмотрение результатов проведения проверки и оценки результативности выполнения ПОК руководством организации и, при необходимости, подготовку, выполнение и контроль выполнения планов корректирующих и предупреждающих действий </a:t>
                      </a:r>
                      <a:r>
                        <a:rPr lang="ru-RU" sz="1000" dirty="0" smtClean="0">
                          <a:effectLst/>
                        </a:rPr>
                        <a:t>(</a:t>
                      </a:r>
                      <a:r>
                        <a:rPr lang="ru-RU" sz="1000" dirty="0">
                          <a:effectLst/>
                        </a:rPr>
                        <a:t>2 нарушения)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3" marR="46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п.12 НП-090-11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3" marR="46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1. Несовершенство системы подготовки персонала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2. Незнание предмета деятельности руководителями объекта, руководителями подразделений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3" marR="46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1.Организовать изучение ответственными лицами требований нормативных документов в области использования атомной энергии.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2. Организовать работу по проведению анализа имеющиеся в организации ПОК на предмет соответствия требованиям нормативных документов, при необходимости – приведения в соответствии с нормативными документами.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3" marR="466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562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806532"/>
              </p:ext>
            </p:extLst>
          </p:nvPr>
        </p:nvGraphicFramePr>
        <p:xfrm>
          <a:off x="179513" y="260648"/>
          <a:ext cx="8712968" cy="5962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3288"/>
                <a:gridCol w="1671346"/>
                <a:gridCol w="1671346"/>
                <a:gridCol w="2466988"/>
              </a:tblGrid>
              <a:tr h="28743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соблюдаются требования документов действующей системы обеспечения качества и требования, установленные в  имеющейся в организации «Программы обеспечения качества» в области использования атомной энергии: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 аудиты (проверки) выполнения и оценки результативности программы обеспечения качества не осуществляются;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 отсутствуют задокументированные результаты проверок: отчеты, а также графики проведения аудитов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(2 нарушения)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97" marR="37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п. 5, НП-090-11;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Условия действия лицензии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97" marR="37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1. Несовершенство системы подготовки персонала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2. Незнание предмета деятельности руководителями объекта, руководителями подразделений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97" marR="37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1. Организовать изучение ответственными лицами требований нормативных документов в области использования атомной энергии.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2. Организовать своевременное проведение аудитов (проверок) и оформление их результатов.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97" marR="37697" marT="0" marB="0"/>
                </a:tc>
              </a:tr>
              <a:tr h="30877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Отсутствует  Перечень должностей работников, обязанных иметь разрешения Федеральной службы по экологическому, технологическому и атомному надзору  на право ведения работ в ОИАЭ при выполнении функциональных обязанностей в области использования атомной энергии,  утвержденный генеральным директором. (1 нарушение)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97" marR="37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err="1">
                          <a:effectLst/>
                        </a:rPr>
                        <a:t>пп</a:t>
                      </a:r>
                      <a:r>
                        <a:rPr lang="ru-RU" sz="1100" dirty="0">
                          <a:effectLst/>
                        </a:rPr>
                        <a:t>. 2 ПП РФ № 240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от 03.03.1997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97" marR="37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1. Несовершенство системы подготовки персонала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2. Незнание предмета деятельности руководителями объекта, руководителями подразделений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97" marR="37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1. Организовать изучение ответственными лицами требований нормативных документов в области использования атомной энергии.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2. Назначить ответственное лицо за разработку Перечня должностей работников организации, обязанных иметь разрешения </a:t>
                      </a:r>
                      <a:r>
                        <a:rPr lang="ru-RU" sz="1100" dirty="0" err="1">
                          <a:effectLst/>
                        </a:rPr>
                        <a:t>Ростехнадзора</a:t>
                      </a:r>
                      <a:r>
                        <a:rPr lang="ru-RU" sz="1100" dirty="0">
                          <a:effectLst/>
                        </a:rPr>
                        <a:t>  на право ведения работ в ОИАЭ при выполнении функциональных обязанностей в области использования атомной энергии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97" marR="376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67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041644"/>
              </p:ext>
            </p:extLst>
          </p:nvPr>
        </p:nvGraphicFramePr>
        <p:xfrm>
          <a:off x="0" y="1416"/>
          <a:ext cx="9144000" cy="7272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7306"/>
                <a:gridCol w="1739530"/>
                <a:gridCol w="1739530"/>
                <a:gridCol w="2567634"/>
              </a:tblGrid>
              <a:tr h="2851773">
                <a:tc>
                  <a:txBody>
                    <a:bodyPr/>
                    <a:lstStyle/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Осуществление деятельности в области использования атомной энергии без соответствующей лицензии </a:t>
                      </a:r>
                      <a:r>
                        <a:rPr lang="ru-RU" sz="900" b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Ростехнадзора</a:t>
                      </a: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(5 </a:t>
                      </a: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нарушения) </a:t>
                      </a:r>
                      <a:endParaRPr lang="ru-RU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26 Федерального закона от 21.11.1995  170-ФЗ «Об использовании атомной энергии»</a:t>
                      </a:r>
                      <a:endParaRPr lang="ru-RU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Несовершенство системы административного управления. </a:t>
                      </a:r>
                      <a:endParaRPr lang="ru-RU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Незнание предмета деятельности.</a:t>
                      </a:r>
                      <a:endParaRPr lang="ru-RU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Неготовность исполнителей и контролирующих лиц. </a:t>
                      </a:r>
                      <a:endParaRPr lang="ru-RU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Несовершенство системы подготовки персонала</a:t>
                      </a:r>
                      <a:endParaRPr lang="ru-RU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1.В </a:t>
                      </a: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случае планирования продолжения (начала) осуществления деятельности в области использования атомной энергии заблаговременно (не менее, чем за 6 месяцев до окончания срока действия имеющейся лицензии </a:t>
                      </a:r>
                      <a:r>
                        <a:rPr lang="ru-RU" sz="900" b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Ростехнадзора</a:t>
                      </a: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или до начала осуществления деятельности в ОИАЭ) направить в </a:t>
                      </a:r>
                      <a:r>
                        <a:rPr lang="ru-RU" sz="900" b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Ростехнадзор</a:t>
                      </a: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заявление с комплектом обосновывающих документов на получение </a:t>
                      </a:r>
                      <a:r>
                        <a:rPr lang="ru-RU" sz="9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лицензии.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В случае невозможности своевременного получения лицензии на право осуществления деятельности в области использования атомной энергии (до истечения срока действия имеющейся лицензии) организации необходимо заблаговременно принять соответствующие меры по  передаче радиационных источников на временное хранение в иную организацию, имеющую соответствующую лицензию </a:t>
                      </a:r>
                      <a:r>
                        <a:rPr lang="ru-RU" sz="900" b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Ростехнадзора</a:t>
                      </a:r>
                      <a:r>
                        <a:rPr lang="ru-RU" sz="9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19583">
                <a:tc>
                  <a:txBody>
                    <a:bodyPr/>
                    <a:lstStyle/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Не представлена в установленный в УДЛ срок  в Управление и Отдел инспекций в Республике Башкортостан (не переоформлено) копия решения  о признании организации пригодной эксплуатировать радиационные источники или пункт хранения и осуществлять собственными силами или с привлечением др. организаций деятельность по эксплуатации и выводу из эксплуатации радиационного источника или пункта хранения</a:t>
                      </a: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(1 нарушение)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31" marR="187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Условия действия лицензии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31" marR="187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1. Несовершенство системы подготовки персонала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2. Незнание предмета деятельности руководителями объекта, руководителями подразделений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31" marR="187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1. Организовать изучение ответственными лицами требований нормативных документов в области использования атомной энергии.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2. Заблаговременно (до окончания срока действия Свидетельства о признании организации пригодной эксплуатировать объекты использования атомной энергии) направлять заявление в соответствующий орган регулирования для получения Свидетельства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31" marR="18731" marT="0" marB="0"/>
                </a:tc>
              </a:tr>
              <a:tr h="2572653">
                <a:tc>
                  <a:txBody>
                    <a:bodyPr/>
                    <a:lstStyle/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Организация в установленном порядке не сообщила в Волжское МТУ по надзору за ЯРБ </a:t>
                      </a:r>
                      <a:r>
                        <a:rPr lang="ru-RU" sz="900" dirty="0" err="1">
                          <a:effectLst/>
                        </a:rPr>
                        <a:t>Ростехнадзора</a:t>
                      </a:r>
                      <a:r>
                        <a:rPr lang="ru-RU" sz="900" dirty="0">
                          <a:effectLst/>
                        </a:rPr>
                        <a:t> сведения об изменениях данных, ранее указанных в уведомлении об осуществлении деятельности по эксплуатации радиационных источников, содержащих в своём составе только </a:t>
                      </a:r>
                      <a:r>
                        <a:rPr lang="ru-RU" sz="900" dirty="0" err="1">
                          <a:effectLst/>
                        </a:rPr>
                        <a:t>радионуклидные</a:t>
                      </a:r>
                      <a:r>
                        <a:rPr lang="ru-RU" sz="900" dirty="0">
                          <a:effectLst/>
                        </a:rPr>
                        <a:t> источники четвёртой и пятой категории радиационной опасности </a:t>
                      </a: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(1 нарушение)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31" marR="18731" marT="0" marB="0"/>
                </a:tc>
                <a:tc>
                  <a:txBody>
                    <a:bodyPr/>
                    <a:lstStyle/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П.14. Правил регистрации организаций, осуществляющих деятельность по эксплуатации радиационных источников, содержащих в своём составе только радионуклидные источники четвёртой и пятой категории радиационной пасности (утверждены постановлением Правительства РФ от 19.11.2012 № 1184</a:t>
                      </a: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31" marR="18731" marT="0" marB="0"/>
                </a:tc>
                <a:tc>
                  <a:txBody>
                    <a:bodyPr/>
                    <a:lstStyle/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1.Не определены и не формализованы полномочия и обязанности персонала объекта.</a:t>
                      </a: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2.Не назначен исполнитель.</a:t>
                      </a:r>
                    </a:p>
                    <a:p>
                      <a:pPr algn="just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3.Несовершенство системы административного управления.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31" marR="187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 Назначить ответственного за своевременность информирования МТУ, в котором зарегистрирована организация, об изменениях данных, ранее указанных в уведомлении об осуществлении деятельности по эксплуатации радиационных источников, содержащих в своём составе только </a:t>
                      </a:r>
                      <a:r>
                        <a:rPr lang="ru-RU" sz="900" dirty="0" err="1">
                          <a:effectLst/>
                        </a:rPr>
                        <a:t>радионуклидные</a:t>
                      </a:r>
                      <a:r>
                        <a:rPr lang="ru-RU" sz="900" dirty="0">
                          <a:effectLst/>
                        </a:rPr>
                        <a:t> источники четвёртой и пятой категории радиационной опасности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2. Организовать изучение ответственными лицами требований нормативных документов в области использования атомной энергии.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31" marR="187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496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1454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Объявление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предостережения о недопустимости нарушения обязательных требований представляет собой профилактическую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Общие условия объявления предостережения определены Законом № 294-ФЗ, а порядок его составления и направления, подачи юридическим лицом, индивидуальным предпринимателем возражений на предостережение и их рассмотрения, уведомления об исполнении предостережения установлен постановлением Правительства Российской Федерации от 10 февраля 2017 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№166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Предостережение о недопустимости нарушения обязательных требований может быть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объявлено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случае: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1) непосредственное выявление признаков допущенных или готовящихся нарушений контрольно-надзорным органом в ходе реализации мероприятий по контролю, осуществляемых без взаимодействия с подконтрольными субъектами; 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2) обращения и заявления граждан и их объединений (за исключением обращений и заявлений, авторство которых не подтверждено); 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3) информация, поступившая от органов государственной власти, органов местного самоуправления; 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4) информация из средств массовой информации.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Объявление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предостережения о недопустимости нарушения обязательных требований может служить альтернативой решению о проведении внеплановой проверки, но не решению о возбуждении дела об административном правонарушении. Если контрольно-надзорный орган располагает данными, свидетельствующими о совершении подконтрольным субъектом административного правонарушения, он обязан инициировать возбуждение дела об административном правонарушении.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91264" cy="576064"/>
          </a:xfrm>
        </p:spPr>
        <p:txBody>
          <a:bodyPr>
            <a:normAutofit fontScale="90000"/>
          </a:bodyPr>
          <a:lstStyle/>
          <a:p>
            <a:pPr lvl="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Предостережения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недопустимости нарушения обязательных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463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892480" cy="7200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Краткий обзор предостережений </a:t>
            </a:r>
            <a:r>
              <a:rPr lang="ru-RU" sz="2000" dirty="0">
                <a:solidFill>
                  <a:srgbClr val="FF0000"/>
                </a:solidFill>
              </a:rPr>
              <a:t>о недопустимости  нарушений обязательных требований, направленных </a:t>
            </a:r>
            <a:r>
              <a:rPr lang="ru-RU" sz="2000" dirty="0" smtClean="0">
                <a:solidFill>
                  <a:srgbClr val="FF0000"/>
                </a:solidFill>
              </a:rPr>
              <a:t>Управлением во </a:t>
            </a:r>
            <a:r>
              <a:rPr lang="en-US" sz="2000" dirty="0" smtClean="0">
                <a:solidFill>
                  <a:srgbClr val="FF0000"/>
                </a:solidFill>
              </a:rPr>
              <a:t>I</a:t>
            </a:r>
            <a:r>
              <a:rPr lang="ru-RU" sz="2000" dirty="0" smtClean="0">
                <a:solidFill>
                  <a:srgbClr val="FF0000"/>
                </a:solidFill>
              </a:rPr>
              <a:t>I </a:t>
            </a:r>
            <a:r>
              <a:rPr lang="ru-RU" sz="2000" dirty="0">
                <a:solidFill>
                  <a:srgbClr val="FF0000"/>
                </a:solidFill>
              </a:rPr>
              <a:t>квартале 2019 </a:t>
            </a:r>
            <a:r>
              <a:rPr lang="ru-RU" sz="2000" dirty="0" smtClean="0">
                <a:solidFill>
                  <a:srgbClr val="FF0000"/>
                </a:solidFill>
              </a:rPr>
              <a:t>года</a:t>
            </a: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533220"/>
              </p:ext>
            </p:extLst>
          </p:nvPr>
        </p:nvGraphicFramePr>
        <p:xfrm>
          <a:off x="251520" y="1124743"/>
          <a:ext cx="8640960" cy="5785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0640"/>
                <a:gridCol w="2880320"/>
              </a:tblGrid>
              <a:tr h="380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Информация о нарушении обязательных требований,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6" marR="292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Предложенные  меры по обеспечению соблюдения обязательных требований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6" marR="29216" marT="0" marB="0" anchor="ctr"/>
                </a:tc>
              </a:tr>
              <a:tr h="17936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Организация не зарегистрирована в соответствии с требованиями статьи 36.1 Федерального закона «Об использовании атомной энергии» от 21.11.1995 № 170-ФЗ как организация, осуществляющая деятельность по эксплуатации радиационных источников, содержащих в своем составе только </a:t>
                      </a:r>
                      <a:r>
                        <a:rPr lang="ru-RU" sz="1100" dirty="0" err="1">
                          <a:effectLst/>
                        </a:rPr>
                        <a:t>радионуклидные</a:t>
                      </a:r>
                      <a:r>
                        <a:rPr lang="ru-RU" sz="1100" dirty="0">
                          <a:effectLst/>
                        </a:rPr>
                        <a:t> источники четвертой и пятой категории радиационной опасности в порядке, установленном "Правилами регистрации организаций, осуществляющих деятельность по эксплуатации радиационных источников, содержащих в своем составе только </a:t>
                      </a:r>
                      <a:r>
                        <a:rPr lang="ru-RU" sz="1100" dirty="0" err="1">
                          <a:effectLst/>
                        </a:rPr>
                        <a:t>радионуклидные</a:t>
                      </a:r>
                      <a:r>
                        <a:rPr lang="ru-RU" sz="1100" dirty="0">
                          <a:effectLst/>
                        </a:rPr>
                        <a:t> источники четвертой и пятой категорий радиационной опасности", утвержденных постановлением Правительства РФ от 19.11.2012 № 1184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6" marR="292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Организации  принять соответствующие меры по обеспечению соблюдений указанных требований, а также направить в ОИ уведомление об исполнении предостережения в срок, не позднее установленного срока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6" marR="29216" marT="0" marB="0"/>
                </a:tc>
              </a:tr>
              <a:tr h="11424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Нарушение ст. 14 Федерального закона «Об обращении с радиоактивными отходами и о внесении изменений в отдельные законодательные акты Российской Федерации» от 11.07.2011 N 190-ФЗ, в соответствии с требованиями которой обращение с радиоактивными отходами могут осуществлять организации, имеющие разрешения (лицензии) на право ведения работ в области использования атомной энергии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6" marR="292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Организации принять соответствующие меры по обеспечению соблюдений указанных требований, а также направить в ОИ уведомление об исполнении предостережения в срок, не позднее не позднее установленного срока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6" marR="29216" marT="0" marB="0"/>
                </a:tc>
              </a:tr>
              <a:tr h="24499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п. 81 «Основные правила учета и контроля радиоактивных веществ и радиоактивных отходов в организации» НП-067-16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п. 21 Приказа </a:t>
                      </a:r>
                      <a:r>
                        <a:rPr lang="ru-RU" sz="1100" dirty="0" err="1">
                          <a:effectLst/>
                        </a:rPr>
                        <a:t>Госкорпорации</a:t>
                      </a:r>
                      <a:r>
                        <a:rPr lang="ru-RU" sz="1100" dirty="0">
                          <a:effectLst/>
                        </a:rPr>
                        <a:t> «</a:t>
                      </a:r>
                      <a:r>
                        <a:rPr lang="ru-RU" sz="1100" dirty="0" err="1">
                          <a:effectLst/>
                        </a:rPr>
                        <a:t>Росатом</a:t>
                      </a:r>
                      <a:r>
                        <a:rPr lang="ru-RU" sz="1100" dirty="0">
                          <a:effectLst/>
                        </a:rPr>
                        <a:t>» от 28.09.2016 № 1/24-НПА «Об утверждении форм отчетов в области государственного учета и контроля радиоактивных веществ, радиоактивных отходов и ядерных материалов, не подлежащих учету в системе государственного учета и контроля ядерных материалов, активность которых больше или равна минимально значимой активности или удельная активность которых больше или равна минимально значимой удельной активности, установленной федеральными нормами и правилами в области использования атомной энергии, порядка и сроков представления отчетов» - выявлено 6 подобных предостережений. Все выявленные предостережения допущены организациями эксплуатирующими источники только 4 и 5 категории опасности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6" marR="292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Представить необходимую информацию в систему государственного учета и контроля РВ и РАО</a:t>
                      </a:r>
                      <a:br>
                        <a:rPr lang="ru-RU" sz="1100" dirty="0">
                          <a:effectLst/>
                        </a:rPr>
                      </a:b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6" marR="2921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894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269991"/>
              </p:ext>
            </p:extLst>
          </p:nvPr>
        </p:nvGraphicFramePr>
        <p:xfrm>
          <a:off x="251519" y="1628799"/>
          <a:ext cx="8712969" cy="2510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4569"/>
                <a:gridCol w="881325"/>
                <a:gridCol w="722049"/>
                <a:gridCol w="642411"/>
                <a:gridCol w="722049"/>
                <a:gridCol w="722049"/>
                <a:gridCol w="776912"/>
                <a:gridCol w="776912"/>
                <a:gridCol w="746826"/>
                <a:gridCol w="697867"/>
              </a:tblGrid>
              <a:tr h="2837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Наименование показателя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 видам надзора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Всего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6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РОО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ЯТЦ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АС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ИЯУ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</a:rPr>
                        <a:t>УиК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ФЗ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ПК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 и ИО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ГСН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Количество административных наказаний, наложенных по итогам </a:t>
                      </a:r>
                      <a:r>
                        <a:rPr lang="ru-RU" sz="1300" dirty="0" smtClean="0">
                          <a:effectLst/>
                        </a:rPr>
                        <a:t>проверок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(9)</a:t>
                      </a:r>
                      <a:endParaRPr lang="ru-RU" sz="1100" dirty="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(2)</a:t>
                      </a:r>
                      <a:endParaRPr lang="ru-RU" sz="1100" dirty="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(3)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(1)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(1)</a:t>
                      </a:r>
                      <a:endParaRPr lang="ru-RU" sz="1100" dirty="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(1)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(2)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(0)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(19)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36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СРАВНИТЕЛЬНЫЕ ПОКАЗАТЕЛИ АДМИНИСТРАТИВНЫХ МЕР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 2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кв-ле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2018,2019  года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993243"/>
              </p:ext>
            </p:extLst>
          </p:nvPr>
        </p:nvGraphicFramePr>
        <p:xfrm>
          <a:off x="251520" y="4005064"/>
          <a:ext cx="8712968" cy="136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6224"/>
                <a:gridCol w="936104"/>
                <a:gridCol w="648072"/>
                <a:gridCol w="648072"/>
                <a:gridCol w="720080"/>
                <a:gridCol w="792088"/>
                <a:gridCol w="792088"/>
                <a:gridCol w="720080"/>
                <a:gridCol w="720080"/>
                <a:gridCol w="720080"/>
              </a:tblGrid>
              <a:tr h="1368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Общая сумма наложенных административных штрафов </a:t>
                      </a:r>
                      <a:r>
                        <a:rPr lang="ru-RU" sz="1300" dirty="0" err="1">
                          <a:effectLst/>
                        </a:rPr>
                        <a:t>тыс.руб</a:t>
                      </a:r>
                      <a:r>
                        <a:rPr lang="ru-RU" sz="1300" dirty="0">
                          <a:effectLst/>
                        </a:rPr>
                        <a:t>., в том числе: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(530)</a:t>
                      </a:r>
                      <a:endParaRPr lang="ru-RU" sz="1100" dirty="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1459,3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(50)</a:t>
                      </a:r>
                      <a:endParaRPr lang="ru-RU" sz="1100" dirty="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160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(30)</a:t>
                      </a:r>
                      <a:endParaRPr lang="ru-RU" sz="1100" dirty="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(-)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(610)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3549,3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980736"/>
              </p:ext>
            </p:extLst>
          </p:nvPr>
        </p:nvGraphicFramePr>
        <p:xfrm>
          <a:off x="251520" y="5373217"/>
          <a:ext cx="8712968" cy="1515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6224"/>
                <a:gridCol w="936104"/>
                <a:gridCol w="648072"/>
                <a:gridCol w="648072"/>
                <a:gridCol w="720080"/>
                <a:gridCol w="792088"/>
                <a:gridCol w="792088"/>
                <a:gridCol w="720080"/>
                <a:gridCol w="720080"/>
                <a:gridCol w="720080"/>
              </a:tblGrid>
              <a:tr h="792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Из них, на должностное лицо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(30)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76,3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(20)</a:t>
                      </a:r>
                      <a:endParaRPr lang="ru-RU" sz="1100" dirty="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160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(30)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(-)</a:t>
                      </a:r>
                      <a:endParaRPr lang="ru-RU" sz="1100" dirty="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(80)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376,3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Из них на юридическое лицо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(500)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1383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(30)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1050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(530)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3173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784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2078916" cy="180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8328"/>
            <a:ext cx="8147248" cy="1002440"/>
          </a:xfrm>
        </p:spPr>
        <p:txBody>
          <a:bodyPr/>
          <a:lstStyle/>
          <a:p>
            <a:r>
              <a:rPr lang="ru-RU" altLang="ru-RU" sz="1800" b="1" dirty="0" smtClean="0">
                <a:ln w="6350">
                  <a:noFill/>
                </a:ln>
                <a:solidFill>
                  <a:schemeClr val="bg1"/>
                </a:solidFill>
              </a:rPr>
              <a:t>ПРЕДОСТАВЛЕНИЕ </a:t>
            </a:r>
            <a:r>
              <a:rPr lang="ru-RU" altLang="ru-RU" sz="1800" b="1" dirty="0">
                <a:ln w="6350">
                  <a:noFill/>
                </a:ln>
                <a:solidFill>
                  <a:schemeClr val="bg1"/>
                </a:solidFill>
              </a:rPr>
              <a:t>ГОСУДАРСТВЕННЫХ УСЛУГ ПО ЛИЦЕЗИРОВАНИЮ ДЕЯТЕЛЬНОСТИ В ОБЛАСТИ ИСПОЛЬЗОВАНИЯ АТОМНОЙ ЭНЕРГИИ И  ВЫДАЧЕ РАЗРЕШЕНИЙ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8" y="3789040"/>
            <a:ext cx="204787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252091"/>
            <a:ext cx="75963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sz="1600" b="1" dirty="0">
                <a:solidFill>
                  <a:srgbClr val="FF0000"/>
                </a:solidFill>
              </a:rPr>
              <a:t>Лицензирование деятельности в области ИАЭ: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FF0000"/>
                </a:solidFill>
              </a:rPr>
              <a:t>Поступило на рассмотрение </a:t>
            </a:r>
            <a:r>
              <a:rPr lang="ru-RU" sz="1600" dirty="0" smtClean="0">
                <a:solidFill>
                  <a:srgbClr val="FF0000"/>
                </a:solidFill>
              </a:rPr>
              <a:t>60 заявлений</a:t>
            </a:r>
            <a:endParaRPr lang="ru-RU" sz="1600" dirty="0">
              <a:solidFill>
                <a:srgbClr val="FF0000"/>
              </a:solidFill>
            </a:endParaRPr>
          </a:p>
          <a:p>
            <a:pPr marL="411480" eaLnBrk="1" fontAlgn="auto" hangingPunct="1">
              <a:spcAft>
                <a:spcPts val="0"/>
              </a:spcAft>
              <a:buClr>
                <a:srgbClr val="31B6FD"/>
              </a:buCl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FF0000"/>
                </a:solidFill>
              </a:rPr>
              <a:t>Принято решений об отказе в рассмотрении заявлений  - </a:t>
            </a:r>
            <a:r>
              <a:rPr lang="ru-RU" sz="1600" dirty="0" smtClean="0">
                <a:solidFill>
                  <a:srgbClr val="FF0000"/>
                </a:solidFill>
              </a:rPr>
              <a:t>4</a:t>
            </a:r>
            <a:endParaRPr lang="ru-RU" sz="1600" dirty="0">
              <a:solidFill>
                <a:srgbClr val="FF0000"/>
              </a:solidFill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FF0000"/>
                </a:solidFill>
              </a:rPr>
              <a:t>Выдано лицензий – </a:t>
            </a:r>
            <a:r>
              <a:rPr lang="ru-RU" sz="1600" dirty="0" smtClean="0">
                <a:solidFill>
                  <a:srgbClr val="FF0000"/>
                </a:solidFill>
              </a:rPr>
              <a:t>45</a:t>
            </a:r>
          </a:p>
          <a:p>
            <a:pPr marL="411480" eaLnBrk="1" fontAlgn="auto" hangingPunct="1">
              <a:spcAft>
                <a:spcPts val="0"/>
              </a:spcAft>
              <a:defRPr/>
            </a:pPr>
            <a:endParaRPr lang="ru-RU" sz="1600" dirty="0" smtClean="0">
              <a:solidFill>
                <a:srgbClr val="FF0000"/>
              </a:solidFill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Выдача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разрешений на право ведения работ в области ИАЭ работникам ОИАЭ: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Поступило на рассмотрение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274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заявлений</a:t>
            </a:r>
          </a:p>
          <a:p>
            <a:pPr marL="411480" lvl="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Отказано в рассмотрении заявления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-59</a:t>
            </a:r>
            <a:r>
              <a:rPr lang="ru-RU" sz="1600" dirty="0" smtClean="0"/>
              <a:t>(неполное представление </a:t>
            </a:r>
            <a:r>
              <a:rPr lang="ru-RU" sz="1600" dirty="0"/>
              <a:t>документов)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Выдано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разрешений –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259</a:t>
            </a:r>
          </a:p>
          <a:p>
            <a:pPr marL="411480" eaLnBrk="1" fontAlgn="auto" hangingPunct="1">
              <a:spcAft>
                <a:spcPts val="0"/>
              </a:spcAft>
              <a:defRPr/>
            </a:pP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Регистрация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организаций, осуществляющих деятельность по эксплуатации РИ, содержащих в своем составе только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радионуклидные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источники четвертой и пятой категорий радиационной опасности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Подано уведомлений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–12 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Зарегистрировано организаций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–8</a:t>
            </a:r>
          </a:p>
          <a:p>
            <a:pPr marL="41148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Отказано в  рассмотрении -3</a:t>
            </a:r>
            <a:r>
              <a:rPr lang="ru-RU" sz="1600" dirty="0" smtClean="0"/>
              <a:t> (недостоверность </a:t>
            </a:r>
            <a:r>
              <a:rPr lang="ru-RU" sz="1600" dirty="0"/>
              <a:t>и неполнота представленных в уведомлении </a:t>
            </a:r>
            <a:r>
              <a:rPr lang="ru-RU" sz="1600" dirty="0" smtClean="0"/>
              <a:t>сведений).</a:t>
            </a:r>
            <a:endParaRPr lang="ru-RU" sz="1600" dirty="0"/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8885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395288" y="2997200"/>
            <a:ext cx="8280400" cy="10080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БЛАГОДАРЮ ЗА </a:t>
            </a:r>
            <a:r>
              <a:rPr lang="ru-RU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ВНИМАНИЕ!</a:t>
            </a:r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E0636E-C305-4378-B176-9C5A23607E5E}" type="slidenum">
              <a:rPr lang="ru-RU" smtClean="0">
                <a:solidFill>
                  <a:schemeClr val="tx2"/>
                </a:solidFill>
              </a:rPr>
              <a:pPr eaLnBrk="1" hangingPunct="1"/>
              <a:t>27</a:t>
            </a:fld>
            <a:endParaRPr lang="ru-RU" smtClean="0">
              <a:solidFill>
                <a:schemeClr val="tx2"/>
              </a:solidFill>
            </a:endParaRPr>
          </a:p>
        </p:txBody>
      </p:sp>
      <p:pic>
        <p:nvPicPr>
          <p:cNvPr id="27652" name="Picture 3" descr="C:\Users\N.Asatova\Desktop\Герб цветно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042988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243" y="4869160"/>
            <a:ext cx="8929861" cy="19888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" y="-14901"/>
            <a:ext cx="91767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1641" y="5805264"/>
            <a:ext cx="5464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1719-2019</a:t>
            </a:r>
            <a:endParaRPr lang="ru-RU" sz="8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4766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51641" y="4691475"/>
            <a:ext cx="6292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solidFill>
                  <a:srgbClr val="FF0000"/>
                </a:solidFill>
              </a:rPr>
              <a:t>300 лет </a:t>
            </a:r>
            <a:r>
              <a:rPr lang="ru-RU" i="1" dirty="0">
                <a:solidFill>
                  <a:srgbClr val="FFFF00"/>
                </a:solidFill>
              </a:rPr>
              <a:t>назад  началось формирование отечественного государственного  надзора, по мере  развития  промышленности и горного дела виды и функции  надзора реформировались, расширялись, и создавались новые виды надзора.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2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1256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900" dirty="0"/>
              <a:t>1) выявление факторов риска причинения вреда охраняемым законом ценностям, причин и условий, способствующих нарушению обязательных требований, определение способов устранения или снижения рисков и их реализация; </a:t>
            </a:r>
          </a:p>
          <a:p>
            <a:pPr marL="0" indent="0" algn="just">
              <a:buNone/>
            </a:pPr>
            <a:r>
              <a:rPr lang="ru-RU" sz="1900" dirty="0"/>
              <a:t>2) регулярная ревизия обязательных требований и принятие мер к обеспечению реального влияния на уровень безопасности охраняемых законом ценностей комплекса обязательных требований, соблюдение которых составляет предмет конкретного вида государственного контроля (надзора); </a:t>
            </a:r>
            <a:endParaRPr lang="ru-RU" sz="1900" dirty="0" smtClean="0"/>
          </a:p>
          <a:p>
            <a:pPr marL="0" indent="0" algn="just">
              <a:buNone/>
            </a:pPr>
            <a:r>
              <a:rPr lang="ru-RU" sz="1900" dirty="0"/>
              <a:t>3) </a:t>
            </a:r>
            <a:r>
              <a:rPr lang="ru-RU" sz="1900" b="1" dirty="0"/>
              <a:t>повышение уровня правовой грамотности и формирование одинакового понимания обязательных требований в соответствующей сфере у всех участников контрольно-надзорной деятельности</a:t>
            </a:r>
            <a:r>
              <a:rPr lang="ru-RU" sz="1900" dirty="0"/>
              <a:t>; </a:t>
            </a:r>
          </a:p>
          <a:p>
            <a:pPr marL="0" indent="0" algn="just">
              <a:buNone/>
            </a:pPr>
            <a:r>
              <a:rPr lang="ru-RU" sz="1900" dirty="0"/>
              <a:t>4) оценка состояния подконтрольной среды и установление зависимости видов, форм и интенсивности профилактических мероприятий от </a:t>
            </a:r>
            <a:r>
              <a:rPr lang="ru-RU" sz="1900" dirty="0" smtClean="0"/>
              <a:t>присвоенных </a:t>
            </a:r>
            <a:r>
              <a:rPr lang="ru-RU" sz="1900" dirty="0"/>
              <a:t>категорий риска (классов опасности); </a:t>
            </a:r>
          </a:p>
          <a:p>
            <a:pPr marL="0" indent="0" algn="just">
              <a:buNone/>
            </a:pPr>
            <a:r>
              <a:rPr lang="ru-RU" sz="1900" dirty="0"/>
              <a:t>5) создание условий для изменения ценностного отношения подконтрольных субъектов к поведению в нормативной среде, для формирования позитивной ответственности за свое поведение, поддержания мотивации к добросовестному поведению.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283152" cy="155679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 перед  контрольно-надзорными органами</a:t>
            </a:r>
            <a:endParaRPr lang="ru-RU" sz="4000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905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7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1" y="1697906"/>
            <a:ext cx="8640960" cy="44282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 smtClean="0"/>
              <a:t>1</a:t>
            </a:r>
            <a:r>
              <a:rPr lang="ru-RU" sz="2200" dirty="0"/>
              <a:t>) предотвращение риска причинения вреда и снижение уровня ущерба охраняемым законом ценностям вследствие нарушений обязательных требований; </a:t>
            </a:r>
          </a:p>
          <a:p>
            <a:pPr marL="0" indent="0" algn="just">
              <a:buNone/>
            </a:pPr>
            <a:r>
              <a:rPr lang="ru-RU" sz="2200" dirty="0"/>
              <a:t>2) предупреждение нарушений обязательных требований в подконтрольной сфере; </a:t>
            </a:r>
            <a:endParaRPr lang="ru-RU" sz="2200" dirty="0" smtClean="0"/>
          </a:p>
          <a:p>
            <a:pPr marL="0" indent="0" algn="just">
              <a:buNone/>
            </a:pPr>
            <a:r>
              <a:rPr lang="ru-RU" sz="2200" dirty="0"/>
              <a:t>3) увеличение доли законопослушных подконтрольных субъектов; </a:t>
            </a:r>
          </a:p>
          <a:p>
            <a:pPr marL="0" indent="0" algn="just">
              <a:buNone/>
            </a:pPr>
            <a:r>
              <a:rPr lang="ru-RU" sz="2200" dirty="0" smtClean="0"/>
              <a:t>4</a:t>
            </a:r>
            <a:r>
              <a:rPr lang="ru-RU" sz="2200" dirty="0"/>
              <a:t>) устранение существующих и потенциальных условий, причин и факторов, способных привести к нарушению обязательных требований и причинению вреда охраняемым законом ценностям; </a:t>
            </a:r>
          </a:p>
          <a:p>
            <a:pPr marL="0" indent="0" algn="just">
              <a:buNone/>
            </a:pPr>
            <a:r>
              <a:rPr lang="ru-RU" sz="2200" dirty="0"/>
              <a:t>5) формирование моделей социально ответственного, добросовестного, правового поведения подконтрольных субъектов.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620688"/>
            <a:ext cx="688218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 правоприменительной практики 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905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45992"/>
            <a:ext cx="8712968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</a:t>
            </a:r>
          </a:p>
          <a:p>
            <a:pPr algn="just"/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 профилактикой </a:t>
            </a:r>
            <a:r>
              <a:rPr lang="ru-RU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рисков причинения вреда охраняемым законом ценностям можно понимать деятельность 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Волжского МТУ по надзору за ЯРБ </a:t>
            </a:r>
            <a:r>
              <a:rPr lang="ru-RU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Ростехнадзора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реализации мер организационного, информационного, 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правового и </a:t>
            </a:r>
            <a:r>
              <a:rPr lang="ru-RU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социального 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характера</a:t>
            </a:r>
            <a:r>
              <a:rPr lang="ru-RU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направленных на просвещение подконтрольных субъектов 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</a:t>
            </a:r>
            <a:r>
              <a:rPr lang="ru-RU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вопросам содержания и порядка применения обязательных требований и стимулирование добросовестного и правомерного поведения подконтрольных субъектов. 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96" y="260648"/>
            <a:ext cx="129639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23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5761" y="2204864"/>
            <a:ext cx="8636720" cy="39212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15 </a:t>
            </a:r>
            <a:r>
              <a:rPr lang="ru-RU" dirty="0"/>
              <a:t>мая 2019 года  вступил  в  силу Административный регламент по предоставлению Федеральной службой по экологическому, технологическому и атомном у надзору государственной услуги по выдаче разрешений на право ведения работ в области использования атомной энергии работникам объектов использования атомной энергии, утвержденный приказом №623 от 19.12.2018. С текстом Административного регламента  можно ознакомиться на Официальном интернет портале правовой информации (www.pravo.gov.ru) или на сайте Управления (</a:t>
            </a:r>
            <a:r>
              <a:rPr lang="ru-RU" u="sng" dirty="0" err="1">
                <a:hlinkClick r:id="rId2"/>
              </a:rPr>
              <a:t>www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vol</a:t>
            </a:r>
            <a:r>
              <a:rPr lang="ru-RU" u="sng" dirty="0">
                <a:hlinkClick r:id="rId2"/>
              </a:rPr>
              <a:t>-</a:t>
            </a:r>
            <a:r>
              <a:rPr lang="en-US" u="sng" dirty="0" err="1">
                <a:hlinkClick r:id="rId2"/>
              </a:rPr>
              <a:t>nrs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gosnadzor</a:t>
            </a:r>
            <a:r>
              <a:rPr lang="ru-RU" u="sng" dirty="0">
                <a:hlinkClick r:id="rId2"/>
              </a:rPr>
              <a:t>.</a:t>
            </a:r>
            <a:r>
              <a:rPr lang="ru-RU" u="sng" dirty="0" err="1">
                <a:hlinkClick r:id="rId2"/>
              </a:rPr>
              <a:t>ru</a:t>
            </a:r>
            <a:r>
              <a:rPr lang="ru-RU" dirty="0"/>
              <a:t>).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211144" cy="1584177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2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2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2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2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Выполняя </a:t>
            </a:r>
            <a:r>
              <a:rPr lang="ru-RU" sz="2200" b="1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поставленные задачи по совершенствованию нормативных правовых актов для устранения устаревших, дублирующих и избыточных обязательных требований </a:t>
            </a:r>
            <a:r>
              <a:rPr lang="ru-RU" sz="2200" b="1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Ростехнадзором</a:t>
            </a:r>
            <a:r>
              <a:rPr lang="ru-RU" sz="2200" b="1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проводится планомерная работа по разработке и совершенствованию нормативных документов в области использования </a:t>
            </a:r>
            <a:r>
              <a:rPr lang="ru-RU" sz="22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атомной</a:t>
            </a:r>
            <a:r>
              <a:rPr lang="en-US" sz="22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энергии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i="1" dirty="0">
                <a:solidFill>
                  <a:schemeClr val="tx2">
                    <a:lumMod val="75000"/>
                  </a:schemeClr>
                </a:solidFill>
              </a:rPr>
            </a:br>
            <a:endParaRPr lang="ru-RU" i="1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0" y="404663"/>
            <a:ext cx="1219896" cy="128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7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07252"/>
            <a:ext cx="8856984" cy="4950747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 smtClean="0"/>
              <a:t>1. Заявление и прилагаемый комплект документов представляются в Волжское МТУ по надзору за ЯРБ непосредственно или направляются </a:t>
            </a:r>
            <a:r>
              <a:rPr lang="ru-RU" sz="6400" u="sng" dirty="0" smtClean="0"/>
              <a:t>заказным почтовым отправлением с уведомлением о вручении</a:t>
            </a:r>
            <a:r>
              <a:rPr lang="ru-RU" sz="6400" dirty="0" smtClean="0"/>
              <a:t>.</a:t>
            </a:r>
          </a:p>
          <a:p>
            <a:r>
              <a:rPr lang="ru-RU" sz="6400" dirty="0" smtClean="0"/>
              <a:t>2. Не допускается направлять </a:t>
            </a:r>
            <a:r>
              <a:rPr lang="ru-RU" sz="6400" u="sng" dirty="0" smtClean="0"/>
              <a:t>одним</a:t>
            </a:r>
            <a:r>
              <a:rPr lang="ru-RU" sz="6400" dirty="0" smtClean="0"/>
              <a:t> сопроводительным письмом </a:t>
            </a:r>
            <a:r>
              <a:rPr lang="ru-RU" sz="6400" u="sng" dirty="0" smtClean="0"/>
              <a:t>несколько</a:t>
            </a:r>
            <a:r>
              <a:rPr lang="ru-RU" sz="6400" dirty="0" smtClean="0"/>
              <a:t> заявлений и прилагаемых к ним комплектов документов.</a:t>
            </a:r>
          </a:p>
          <a:p>
            <a:r>
              <a:rPr lang="ru-RU" sz="6400" dirty="0" smtClean="0"/>
              <a:t>3. Изменились требования к комплектам заявительных документов. </a:t>
            </a:r>
          </a:p>
          <a:p>
            <a:r>
              <a:rPr lang="ru-RU" sz="6400" dirty="0" smtClean="0"/>
              <a:t>4. Введены новые требования к форме и содержанию сопроводительных писем и заявлений (образцы приводятся в Приложениях к Регламенту).</a:t>
            </a:r>
          </a:p>
          <a:p>
            <a:r>
              <a:rPr lang="ru-RU" sz="6400" dirty="0" smtClean="0"/>
              <a:t>5. При подаче нескольких заявлений на разные виды деятельности допускается представление  </a:t>
            </a:r>
            <a:r>
              <a:rPr lang="ru-RU" sz="6400" u="sng" dirty="0" smtClean="0"/>
              <a:t>заверенных копий</a:t>
            </a:r>
            <a:r>
              <a:rPr lang="ru-RU" sz="6400" dirty="0" smtClean="0"/>
              <a:t> медицинских справок.</a:t>
            </a:r>
          </a:p>
          <a:p>
            <a:pPr algn="just"/>
            <a:r>
              <a:rPr lang="ru-RU" sz="6400" dirty="0" smtClean="0"/>
              <a:t>6. В новом Регламенте время подготовки к проверке теоретических знаний заявителя при выдаче разрешения не закреплено жестким сроком в 20 рабочих дней, и составляет </a:t>
            </a:r>
            <a:r>
              <a:rPr lang="ru-RU" sz="6400" u="sng" dirty="0" smtClean="0"/>
              <a:t>не более 30 рабочих дней</a:t>
            </a:r>
            <a:r>
              <a:rPr lang="ru-RU" sz="6400" dirty="0" smtClean="0"/>
              <a:t> с даты оформления извещения до даты проведения проверки. </a:t>
            </a:r>
          </a:p>
          <a:p>
            <a:pPr algn="just"/>
            <a:r>
              <a:rPr lang="ru-RU" sz="6400" dirty="0" smtClean="0"/>
              <a:t>7. Теперь исключена возможность проведения через месяц повторной проверки теоретических знаний при отрицательном результате первой проверки, т.к. в данном случае </a:t>
            </a:r>
            <a:r>
              <a:rPr lang="ru-RU" sz="6400" u="sng" dirty="0" smtClean="0"/>
              <a:t>комплект заявительных документов должен быть возвращен заявителю в течение 3 рабочих дней</a:t>
            </a:r>
            <a:r>
              <a:rPr lang="ru-RU" sz="6400" dirty="0" smtClean="0"/>
              <a:t>; при этом срок повторной подачи заявительных документов не ограничен.</a:t>
            </a:r>
          </a:p>
          <a:p>
            <a:pPr algn="just"/>
            <a:r>
              <a:rPr lang="ru-RU" sz="6400" dirty="0" smtClean="0"/>
              <a:t>8. Необходимо обратить внимание на изменение срока подачи комплекта заявительных документов при продлении срока действия разрешения – сейчас он составляет </a:t>
            </a:r>
            <a:r>
              <a:rPr lang="ru-RU" sz="6400" u="sng" dirty="0" smtClean="0"/>
              <a:t>40 календарных дней</a:t>
            </a:r>
            <a:r>
              <a:rPr lang="ru-RU" sz="6400" dirty="0" smtClean="0"/>
              <a:t> до окончания срока действия разрешения (вместо 30 календарных дней).</a:t>
            </a:r>
          </a:p>
          <a:p>
            <a:pPr algn="just"/>
            <a:r>
              <a:rPr lang="ru-RU" sz="6400" dirty="0" smtClean="0"/>
              <a:t>9. Добавлена </a:t>
            </a:r>
            <a:r>
              <a:rPr lang="ru-RU" sz="6400" u="sng" dirty="0" smtClean="0"/>
              <a:t>новая услуга</a:t>
            </a:r>
            <a:r>
              <a:rPr lang="ru-RU" sz="6400" dirty="0" smtClean="0"/>
              <a:t>, определяющая порядок исправления допущенных опечаток и ошибок в выданных в результате предоставления государственной услуги документах.</a:t>
            </a:r>
          </a:p>
          <a:p>
            <a:pPr algn="just"/>
            <a:endParaRPr lang="ru-RU" sz="6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260648"/>
            <a:ext cx="691276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b="1" i="1" dirty="0">
                <a:solidFill>
                  <a:schemeClr val="bg1"/>
                </a:solidFill>
              </a:rPr>
              <a:t>Изменения в процедуре оказания услуги по выдаче разрешений на право ведения работ в области использования атомной энергии работникам объектов использования атомной энергии, в связи с вступлением  в силу нового регламен</a:t>
            </a:r>
            <a:r>
              <a:rPr lang="ru-RU" b="1" dirty="0">
                <a:solidFill>
                  <a:schemeClr val="bg1"/>
                </a:solidFill>
              </a:rPr>
              <a:t>та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812"/>
            <a:ext cx="1317026" cy="129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4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1608" cy="7200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Руководства </a:t>
            </a:r>
            <a:r>
              <a:rPr lang="ru-RU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безопасности в области использования атомной </a:t>
            </a: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энергии</a:t>
            </a:r>
            <a:b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400" b="1" dirty="0" smtClean="0">
              <a:solidFill>
                <a:srgbClr val="C00000"/>
              </a:solidFill>
            </a:endParaRPr>
          </a:p>
        </p:txBody>
      </p:sp>
      <p:sp>
        <p:nvSpPr>
          <p:cNvPr id="23587" name="Rectangle 60"/>
          <p:cNvSpPr>
            <a:spLocks noChangeArrowheads="1"/>
          </p:cNvSpPr>
          <p:nvPr/>
        </p:nvSpPr>
        <p:spPr bwMode="auto">
          <a:xfrm>
            <a:off x="2443163" y="2595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ru-RU" sz="1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76672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  </a:t>
            </a:r>
          </a:p>
          <a:p>
            <a:pPr algn="just"/>
            <a:endParaRPr lang="ru-RU" dirty="0" smtClean="0">
              <a:solidFill>
                <a:schemeClr val="tx2"/>
              </a:solidFill>
            </a:endParaRPr>
          </a:p>
          <a:p>
            <a:pPr algn="just"/>
            <a:endParaRPr lang="ru-RU" dirty="0">
              <a:solidFill>
                <a:schemeClr val="tx2"/>
              </a:solidFill>
            </a:endParaRPr>
          </a:p>
          <a:p>
            <a:pPr algn="just"/>
            <a:endParaRPr lang="ru-RU" dirty="0" smtClean="0">
              <a:solidFill>
                <a:schemeClr val="tx2"/>
              </a:solidFill>
            </a:endParaRPr>
          </a:p>
          <a:p>
            <a:pPr algn="just"/>
            <a:endParaRPr lang="ru-RU" dirty="0">
              <a:solidFill>
                <a:schemeClr val="tx2"/>
              </a:solidFill>
            </a:endParaRPr>
          </a:p>
          <a:p>
            <a:pPr algn="just"/>
            <a:endParaRPr lang="ru-RU" dirty="0" smtClean="0">
              <a:solidFill>
                <a:schemeClr val="tx2"/>
              </a:solidFill>
            </a:endParaRP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           В </a:t>
            </a:r>
            <a:r>
              <a:rPr lang="ru-RU" dirty="0">
                <a:solidFill>
                  <a:schemeClr val="tx2"/>
                </a:solidFill>
              </a:rPr>
              <a:t>целях содействия соблюдению обязательных требований, изложенных в действующих федеральных нормах и </a:t>
            </a:r>
            <a:r>
              <a:rPr lang="ru-RU" dirty="0" smtClean="0">
                <a:solidFill>
                  <a:schemeClr val="tx2"/>
                </a:solidFill>
              </a:rPr>
              <a:t>правилах </a:t>
            </a:r>
            <a:r>
              <a:rPr lang="ru-RU" dirty="0" smtClean="0"/>
              <a:t>НП-016-15,НП-058-14,НП-067-16,НП-069-14,НП-093-14</a:t>
            </a:r>
            <a:r>
              <a:rPr lang="ru-RU" dirty="0" smtClean="0">
                <a:solidFill>
                  <a:schemeClr val="tx2"/>
                </a:solidFill>
              </a:rPr>
              <a:t>  разработано </a:t>
            </a:r>
            <a:r>
              <a:rPr lang="ru-RU" dirty="0">
                <a:solidFill>
                  <a:schemeClr val="tx2"/>
                </a:solidFill>
              </a:rPr>
              <a:t>и </a:t>
            </a:r>
            <a:r>
              <a:rPr lang="ru-RU" dirty="0" smtClean="0">
                <a:solidFill>
                  <a:schemeClr val="tx2"/>
                </a:solidFill>
              </a:rPr>
              <a:t>введено </a:t>
            </a:r>
            <a:r>
              <a:rPr lang="ru-RU" dirty="0">
                <a:solidFill>
                  <a:schemeClr val="tx2"/>
                </a:solidFill>
              </a:rPr>
              <a:t>в действие во 2 квартале 2019 года </a:t>
            </a:r>
            <a:r>
              <a:rPr lang="ru-RU" dirty="0" smtClean="0">
                <a:solidFill>
                  <a:schemeClr val="tx2"/>
                </a:solidFill>
              </a:rPr>
              <a:t> руководство </a:t>
            </a:r>
            <a:r>
              <a:rPr lang="ru-RU" dirty="0">
                <a:solidFill>
                  <a:schemeClr val="tx2"/>
                </a:solidFill>
              </a:rPr>
              <a:t>по </a:t>
            </a:r>
            <a:r>
              <a:rPr lang="ru-RU" dirty="0" smtClean="0">
                <a:solidFill>
                  <a:schemeClr val="tx2"/>
                </a:solidFill>
              </a:rPr>
              <a:t>безопасности «</a:t>
            </a:r>
            <a:r>
              <a:rPr lang="ru-RU" dirty="0" smtClean="0"/>
              <a:t>Рекомендации </a:t>
            </a:r>
            <a:r>
              <a:rPr lang="ru-RU" dirty="0"/>
              <a:t>по применению метода </a:t>
            </a:r>
            <a:r>
              <a:rPr lang="ru-RU" dirty="0" err="1"/>
              <a:t>радионуклидных</a:t>
            </a:r>
            <a:r>
              <a:rPr lang="ru-RU" dirty="0"/>
              <a:t> соотношений для определения содержания </a:t>
            </a:r>
            <a:r>
              <a:rPr lang="ru-RU" dirty="0" err="1"/>
              <a:t>сложнодетектируемых</a:t>
            </a:r>
            <a:r>
              <a:rPr lang="ru-RU" dirty="0"/>
              <a:t> радионуклидов в радиоактивных отходах предприятий ядерного топливного </a:t>
            </a:r>
            <a:r>
              <a:rPr lang="ru-RU" dirty="0" smtClean="0"/>
              <a:t>цикла»</a:t>
            </a:r>
            <a:r>
              <a:rPr lang="ru-RU" dirty="0"/>
              <a:t> </a:t>
            </a:r>
            <a:r>
              <a:rPr lang="ru-RU" dirty="0" smtClean="0"/>
              <a:t>РБ-154-19</a:t>
            </a:r>
            <a:r>
              <a:rPr lang="ru-RU" dirty="0" smtClean="0">
                <a:solidFill>
                  <a:schemeClr val="tx2"/>
                </a:solidFill>
              </a:rPr>
              <a:t>, утвержденное Приказом </a:t>
            </a:r>
            <a:r>
              <a:rPr lang="ru-RU" dirty="0" err="1" smtClean="0">
                <a:solidFill>
                  <a:schemeClr val="tx2"/>
                </a:solidFill>
              </a:rPr>
              <a:t>Ростехнадзора</a:t>
            </a:r>
            <a:r>
              <a:rPr lang="ru-RU" dirty="0" smtClean="0">
                <a:solidFill>
                  <a:schemeClr val="tx2"/>
                </a:solidFill>
              </a:rPr>
              <a:t> №137 от </a:t>
            </a:r>
            <a:r>
              <a:rPr lang="ru-RU" dirty="0">
                <a:solidFill>
                  <a:schemeClr val="tx2"/>
                </a:solidFill>
              </a:rPr>
              <a:t>04.04.2019</a:t>
            </a:r>
          </a:p>
          <a:p>
            <a:pPr algn="just"/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905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8435</TotalTime>
  <Words>4231</Words>
  <Application>Microsoft Office PowerPoint</Application>
  <PresentationFormat>Экран (4:3)</PresentationFormat>
  <Paragraphs>373</Paragraphs>
  <Slides>27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1_Тема Office</vt:lpstr>
      <vt:lpstr>Волна</vt:lpstr>
      <vt:lpstr>Презентация PowerPoint</vt:lpstr>
      <vt:lpstr>300-летие  создание надзора в России</vt:lpstr>
      <vt:lpstr>Презентация PowerPoint</vt:lpstr>
      <vt:lpstr>Задачи перед  контрольно-надзорными органами</vt:lpstr>
      <vt:lpstr>Презентация PowerPoint</vt:lpstr>
      <vt:lpstr>Презентация PowerPoint</vt:lpstr>
      <vt:lpstr>    Выполняя поставленные задачи по совершенствованию нормативных правовых актов для устранения устаревших, дублирующих и избыточных обязательных требований Ростехнадзором проводится планомерная работа по разработке и совершенствованию нормативных документов в области использования атомной  энергии </vt:lpstr>
      <vt:lpstr>Презентация PowerPoint</vt:lpstr>
      <vt:lpstr>                      Руководства по безопасности в области использования атомной энергии  </vt:lpstr>
      <vt:lpstr>Выявленные правонарушения при проведении проверочных мероприятий</vt:lpstr>
      <vt:lpstr>Выявленные правонарушения на радиационно опасных объектах</vt:lpstr>
      <vt:lpstr>Непосредственными и коренными причинами, приведшими к нарушениям  на радиационно опасных объектах</vt:lpstr>
      <vt:lpstr>Выявленные правонарушения по учету и контролю ядерных материалов, радиоактивных веществ и радиоактивных отходов</vt:lpstr>
      <vt:lpstr>Выявленные правонарушения по надзору за проектированием ОИАЭ, конструированием и изготовлением оборудования для ядерно и радиационно опасных объектов</vt:lpstr>
      <vt:lpstr>Выявленные правонарушения на атомных станциях и исследовательских ядерных установках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Предостережения о недопустимости нарушения обязательных требований </vt:lpstr>
      <vt:lpstr>Краткий обзор предостережений о недопустимости  нарушений обязательных требований, направленных Управлением во II квартале 2019 года</vt:lpstr>
      <vt:lpstr>СРАВНИТЕЛЬНЫЕ ПОКАЗАТЕЛИ АДМИНИСТРАТИВНЫХ МЕР  во 2 кв-ле 2018,2019  года</vt:lpstr>
      <vt:lpstr>ПРЕДОСТАВЛЕНИЕ ГОСУДАРСТВЕННЫХ УСЛУГ ПО ЛИЦЕЗИРОВАНИЮ ДЕЯТЕЛЬНОСТИ В ОБЛАСТИ ИСПОЛЬЗОВАНИЯ АТОМНОЙ ЭНЕРГИИ И  ВЫДАЧЕ РАЗРЕШЕНИЙ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сведения о количестве проверок,  проведенных Ростехнадзором в 2010-2011 гг.</dc:title>
  <dc:creator>Y.DMITRIEVA</dc:creator>
  <cp:lastModifiedBy>Тищенко Анастасия Валерьевна</cp:lastModifiedBy>
  <cp:revision>627</cp:revision>
  <cp:lastPrinted>2019-09-05T11:01:16Z</cp:lastPrinted>
  <dcterms:created xsi:type="dcterms:W3CDTF">2012-04-16T15:48:35Z</dcterms:created>
  <dcterms:modified xsi:type="dcterms:W3CDTF">2019-09-06T04:34:52Z</dcterms:modified>
</cp:coreProperties>
</file>